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9" r:id="rId3"/>
    <p:sldId id="260" r:id="rId4"/>
    <p:sldId id="272" r:id="rId5"/>
    <p:sldId id="261" r:id="rId6"/>
    <p:sldId id="273" r:id="rId7"/>
    <p:sldId id="274" r:id="rId8"/>
    <p:sldId id="275" r:id="rId9"/>
    <p:sldId id="276" r:id="rId10"/>
    <p:sldId id="262" r:id="rId11"/>
    <p:sldId id="263" r:id="rId12"/>
    <p:sldId id="271" r:id="rId13"/>
    <p:sldId id="264" r:id="rId14"/>
    <p:sldId id="265" r:id="rId15"/>
    <p:sldId id="269" r:id="rId16"/>
    <p:sldId id="270" r:id="rId17"/>
    <p:sldId id="277" r:id="rId18"/>
    <p:sldId id="278" r:id="rId19"/>
    <p:sldId id="303" r:id="rId20"/>
    <p:sldId id="304" r:id="rId21"/>
    <p:sldId id="305" r:id="rId22"/>
    <p:sldId id="306" r:id="rId23"/>
    <p:sldId id="307" r:id="rId24"/>
    <p:sldId id="308" r:id="rId25"/>
    <p:sldId id="309" r:id="rId26"/>
    <p:sldId id="279" r:id="rId27"/>
    <p:sldId id="302" r:id="rId28"/>
    <p:sldId id="291" r:id="rId29"/>
    <p:sldId id="282" r:id="rId30"/>
    <p:sldId id="283" r:id="rId31"/>
    <p:sldId id="284" r:id="rId32"/>
    <p:sldId id="287" r:id="rId33"/>
    <p:sldId id="285" r:id="rId34"/>
    <p:sldId id="289" r:id="rId35"/>
    <p:sldId id="290" r:id="rId36"/>
    <p:sldId id="292" r:id="rId37"/>
    <p:sldId id="299" r:id="rId38"/>
    <p:sldId id="310" r:id="rId39"/>
    <p:sldId id="301" r:id="rId4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42" autoAdjust="0"/>
    <p:restoredTop sz="94660"/>
  </p:normalViewPr>
  <p:slideViewPr>
    <p:cSldViewPr snapToGrid="0" snapToObjects="1">
      <p:cViewPr>
        <p:scale>
          <a:sx n="75" d="100"/>
          <a:sy n="75" d="100"/>
        </p:scale>
        <p:origin x="-2844" y="-9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hu-HU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CDD64D7-ED16-D54F-9880-C98B418B95BF}" type="datetimeFigureOut">
              <a:rPr lang="en-US" smtClean="0"/>
              <a:t>2014-06-03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C7B1D40-080D-D943-A5BD-26DE29AC5A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407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 smtClean="0"/>
              <a:t>Click to edit Master text styles</a:t>
            </a:r>
          </a:p>
          <a:p>
            <a:pPr lvl="1"/>
            <a:r>
              <a:rPr lang="hu-HU" smtClean="0"/>
              <a:t>Second level</a:t>
            </a:r>
          </a:p>
          <a:p>
            <a:pPr lvl="2"/>
            <a:r>
              <a:rPr lang="hu-HU" smtClean="0"/>
              <a:t>Third level</a:t>
            </a:r>
          </a:p>
          <a:p>
            <a:pPr lvl="3"/>
            <a:r>
              <a:rPr lang="hu-HU" smtClean="0"/>
              <a:t>Fourth level</a:t>
            </a:r>
          </a:p>
          <a:p>
            <a:pPr lvl="4"/>
            <a:r>
              <a:rPr lang="hu-HU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CDD64D7-ED16-D54F-9880-C98B418B95BF}" type="datetimeFigureOut">
              <a:rPr lang="en-US" smtClean="0"/>
              <a:t>2014-06-03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C7B1D40-080D-D943-A5BD-26DE29AC5A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1787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hu-HU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hu-HU" smtClean="0"/>
              <a:t>Click to edit Master text styles</a:t>
            </a:r>
          </a:p>
          <a:p>
            <a:pPr lvl="1"/>
            <a:r>
              <a:rPr lang="hu-HU" smtClean="0"/>
              <a:t>Second level</a:t>
            </a:r>
          </a:p>
          <a:p>
            <a:pPr lvl="2"/>
            <a:r>
              <a:rPr lang="hu-HU" smtClean="0"/>
              <a:t>Third level</a:t>
            </a:r>
          </a:p>
          <a:p>
            <a:pPr lvl="3"/>
            <a:r>
              <a:rPr lang="hu-HU" smtClean="0"/>
              <a:t>Fourth level</a:t>
            </a:r>
          </a:p>
          <a:p>
            <a:pPr lvl="4"/>
            <a:r>
              <a:rPr lang="hu-HU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CDD64D7-ED16-D54F-9880-C98B418B95BF}" type="datetimeFigureOut">
              <a:rPr lang="en-US" smtClean="0"/>
              <a:t>2014-06-03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C7B1D40-080D-D943-A5BD-26DE29AC5A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6260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 smtClean="0"/>
              <a:t>Click to edit Master text styles</a:t>
            </a:r>
          </a:p>
          <a:p>
            <a:pPr lvl="1"/>
            <a:r>
              <a:rPr lang="hu-HU" smtClean="0"/>
              <a:t>Second level</a:t>
            </a:r>
          </a:p>
          <a:p>
            <a:pPr lvl="2"/>
            <a:r>
              <a:rPr lang="hu-HU" smtClean="0"/>
              <a:t>Third level</a:t>
            </a:r>
          </a:p>
          <a:p>
            <a:pPr lvl="3"/>
            <a:r>
              <a:rPr lang="hu-HU" smtClean="0"/>
              <a:t>Fourth level</a:t>
            </a:r>
          </a:p>
          <a:p>
            <a:pPr lvl="4"/>
            <a:r>
              <a:rPr lang="hu-HU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CDD64D7-ED16-D54F-9880-C98B418B95BF}" type="datetimeFigureOut">
              <a:rPr lang="en-US" smtClean="0"/>
              <a:t>2014-06-03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C7B1D40-080D-D943-A5BD-26DE29AC5A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7213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hu-HU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CDD64D7-ED16-D54F-9880-C98B418B95BF}" type="datetimeFigureOut">
              <a:rPr lang="en-US" smtClean="0"/>
              <a:t>2014-06-03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C7B1D40-080D-D943-A5BD-26DE29AC5A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2576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hu-HU" smtClean="0"/>
              <a:t>Click to edit Master text styles</a:t>
            </a:r>
          </a:p>
          <a:p>
            <a:pPr lvl="1"/>
            <a:r>
              <a:rPr lang="hu-HU" smtClean="0"/>
              <a:t>Second level</a:t>
            </a:r>
          </a:p>
          <a:p>
            <a:pPr lvl="2"/>
            <a:r>
              <a:rPr lang="hu-HU" smtClean="0"/>
              <a:t>Third level</a:t>
            </a:r>
          </a:p>
          <a:p>
            <a:pPr lvl="3"/>
            <a:r>
              <a:rPr lang="hu-HU" smtClean="0"/>
              <a:t>Fourth level</a:t>
            </a:r>
          </a:p>
          <a:p>
            <a:pPr lvl="4"/>
            <a:r>
              <a:rPr lang="hu-HU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hu-HU" smtClean="0"/>
              <a:t>Click to edit Master text styles</a:t>
            </a:r>
          </a:p>
          <a:p>
            <a:pPr lvl="1"/>
            <a:r>
              <a:rPr lang="hu-HU" smtClean="0"/>
              <a:t>Second level</a:t>
            </a:r>
          </a:p>
          <a:p>
            <a:pPr lvl="2"/>
            <a:r>
              <a:rPr lang="hu-HU" smtClean="0"/>
              <a:t>Third level</a:t>
            </a:r>
          </a:p>
          <a:p>
            <a:pPr lvl="3"/>
            <a:r>
              <a:rPr lang="hu-HU" smtClean="0"/>
              <a:t>Fourth level</a:t>
            </a:r>
          </a:p>
          <a:p>
            <a:pPr lvl="4"/>
            <a:r>
              <a:rPr lang="hu-HU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CDD64D7-ED16-D54F-9880-C98B418B95BF}" type="datetimeFigureOut">
              <a:rPr lang="en-US" smtClean="0"/>
              <a:t>2014-06-03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C7B1D40-080D-D943-A5BD-26DE29AC5A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88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u-HU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hu-HU" smtClean="0"/>
              <a:t>Click to edit Master text styles</a:t>
            </a:r>
          </a:p>
          <a:p>
            <a:pPr lvl="1"/>
            <a:r>
              <a:rPr lang="hu-HU" smtClean="0"/>
              <a:t>Second level</a:t>
            </a:r>
          </a:p>
          <a:p>
            <a:pPr lvl="2"/>
            <a:r>
              <a:rPr lang="hu-HU" smtClean="0"/>
              <a:t>Third level</a:t>
            </a:r>
          </a:p>
          <a:p>
            <a:pPr lvl="3"/>
            <a:r>
              <a:rPr lang="hu-HU" smtClean="0"/>
              <a:t>Fourth level</a:t>
            </a:r>
          </a:p>
          <a:p>
            <a:pPr lvl="4"/>
            <a:r>
              <a:rPr lang="hu-HU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hu-HU" smtClean="0"/>
              <a:t>Click to edit Master text styles</a:t>
            </a:r>
          </a:p>
          <a:p>
            <a:pPr lvl="1"/>
            <a:r>
              <a:rPr lang="hu-HU" smtClean="0"/>
              <a:t>Second level</a:t>
            </a:r>
          </a:p>
          <a:p>
            <a:pPr lvl="2"/>
            <a:r>
              <a:rPr lang="hu-HU" smtClean="0"/>
              <a:t>Third level</a:t>
            </a:r>
          </a:p>
          <a:p>
            <a:pPr lvl="3"/>
            <a:r>
              <a:rPr lang="hu-HU" smtClean="0"/>
              <a:t>Fourth level</a:t>
            </a:r>
          </a:p>
          <a:p>
            <a:pPr lvl="4"/>
            <a:r>
              <a:rPr lang="hu-HU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CDD64D7-ED16-D54F-9880-C98B418B95BF}" type="datetimeFigureOut">
              <a:rPr lang="en-US" smtClean="0"/>
              <a:t>2014-06-03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C7B1D40-080D-D943-A5BD-26DE29AC5A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805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CDD64D7-ED16-D54F-9880-C98B418B95BF}" type="datetimeFigureOut">
              <a:rPr lang="en-US" smtClean="0"/>
              <a:t>2014-06-03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C7B1D40-080D-D943-A5BD-26DE29AC5A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0782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CDD64D7-ED16-D54F-9880-C98B418B95BF}" type="datetimeFigureOut">
              <a:rPr lang="en-US" smtClean="0"/>
              <a:t>2014-06-03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C7B1D40-080D-D943-A5BD-26DE29AC5A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0518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hu-HU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 smtClean="0"/>
              <a:t>Click to edit Master text styles</a:t>
            </a:r>
          </a:p>
          <a:p>
            <a:pPr lvl="1"/>
            <a:r>
              <a:rPr lang="hu-HU" smtClean="0"/>
              <a:t>Second level</a:t>
            </a:r>
          </a:p>
          <a:p>
            <a:pPr lvl="2"/>
            <a:r>
              <a:rPr lang="hu-HU" smtClean="0"/>
              <a:t>Third level</a:t>
            </a:r>
          </a:p>
          <a:p>
            <a:pPr lvl="3"/>
            <a:r>
              <a:rPr lang="hu-HU" smtClean="0"/>
              <a:t>Fourth level</a:t>
            </a:r>
          </a:p>
          <a:p>
            <a:pPr lvl="4"/>
            <a:r>
              <a:rPr lang="hu-HU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CDD64D7-ED16-D54F-9880-C98B418B95BF}" type="datetimeFigureOut">
              <a:rPr lang="en-US" smtClean="0"/>
              <a:t>2014-06-03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C7B1D40-080D-D943-A5BD-26DE29AC5A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0714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hu-HU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CDD64D7-ED16-D54F-9880-C98B418B95BF}" type="datetimeFigureOut">
              <a:rPr lang="en-US" smtClean="0"/>
              <a:t>2014-06-03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C7B1D40-080D-D943-A5BD-26DE29AC5A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0243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07634"/>
            <a:ext cx="8229600" cy="11193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400" dirty="0" smtClean="0">
                <a:latin typeface="Verdana"/>
                <a:cs typeface="Verdana"/>
              </a:rPr>
              <a:t>Headline</a:t>
            </a:r>
            <a:endParaRPr lang="en-US" sz="1600" dirty="0">
              <a:latin typeface="Verdana"/>
              <a:cs typeface="Verdana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067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600" b="1" dirty="0" err="1" smtClean="0">
                <a:latin typeface="Verdana"/>
                <a:cs typeface="Verdana"/>
              </a:rPr>
              <a:t>Valami</a:t>
            </a:r>
            <a:r>
              <a:rPr lang="en-US" sz="1600" b="1" dirty="0" smtClean="0">
                <a:latin typeface="Verdana"/>
                <a:cs typeface="Verdana"/>
              </a:rPr>
              <a:t> </a:t>
            </a:r>
            <a:r>
              <a:rPr lang="en-US" sz="1600" b="1" dirty="0" err="1" smtClean="0">
                <a:latin typeface="Verdana"/>
                <a:cs typeface="Verdana"/>
              </a:rPr>
              <a:t>szöveg</a:t>
            </a:r>
            <a:r>
              <a:rPr lang="en-US" sz="1600" b="1" dirty="0" smtClean="0">
                <a:latin typeface="Verdana"/>
                <a:cs typeface="Verdana"/>
              </a:rPr>
              <a:t/>
            </a:r>
            <a:br>
              <a:rPr lang="en-US" sz="1600" b="1" dirty="0" smtClean="0">
                <a:latin typeface="Verdana"/>
                <a:cs typeface="Verdana"/>
              </a:rPr>
            </a:br>
            <a:r>
              <a:rPr lang="en-US" sz="1600" dirty="0" err="1" smtClean="0">
                <a:latin typeface="Verdana"/>
                <a:cs typeface="Verdana"/>
              </a:rPr>
              <a:t>Valami</a:t>
            </a:r>
            <a:r>
              <a:rPr lang="en-US" sz="1600" dirty="0" smtClean="0">
                <a:latin typeface="Verdana"/>
                <a:cs typeface="Verdana"/>
              </a:rPr>
              <a:t> </a:t>
            </a:r>
            <a:r>
              <a:rPr lang="en-US" sz="1600" dirty="0" err="1" smtClean="0">
                <a:latin typeface="Verdana"/>
                <a:cs typeface="Verdana"/>
              </a:rPr>
              <a:t>szöveg</a:t>
            </a:r>
            <a:r>
              <a:rPr lang="en-US" sz="1600" dirty="0" smtClean="0">
                <a:latin typeface="Verdana"/>
                <a:cs typeface="Verdana"/>
              </a:rPr>
              <a:t>, </a:t>
            </a:r>
            <a:r>
              <a:rPr lang="en-US" sz="1600" dirty="0" err="1" smtClean="0">
                <a:latin typeface="Verdana"/>
                <a:cs typeface="Verdana"/>
              </a:rPr>
              <a:t>stb</a:t>
            </a:r>
            <a:r>
              <a:rPr lang="en-US" sz="1600" dirty="0" smtClean="0">
                <a:latin typeface="Verdana"/>
                <a:cs typeface="Verdana"/>
              </a:rPr>
              <a:t>.</a:t>
            </a:r>
            <a:endParaRPr lang="en-US" sz="1600" dirty="0"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22660231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1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1483" y="145366"/>
            <a:ext cx="7772400" cy="986955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Verdana"/>
                <a:cs typeface="Verdana"/>
              </a:rPr>
              <a:t>Ha</a:t>
            </a:r>
            <a:r>
              <a:rPr lang="hu-HU" sz="3200" b="1" dirty="0">
                <a:latin typeface="Verdana"/>
                <a:cs typeface="Verdana"/>
              </a:rPr>
              <a:t>sználd a telefonom!</a:t>
            </a:r>
            <a:endParaRPr lang="en-US" sz="3200" b="1" dirty="0">
              <a:latin typeface="Verdana"/>
              <a:cs typeface="Verdan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512541" y="956196"/>
            <a:ext cx="2945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 smtClean="0"/>
              <a:t>Dr Vida Rolland, Lajtha Balázs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9998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sz="3200" dirty="0" smtClean="0"/>
              <a:t>Crowd Sensing</a:t>
            </a:r>
            <a:endParaRPr lang="en-US" sz="3200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638" y="1477234"/>
            <a:ext cx="4167711" cy="17973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7726" y="1477233"/>
            <a:ext cx="4490922" cy="41093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9178" y="3402174"/>
            <a:ext cx="3179171" cy="2184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34737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sz="3200" dirty="0" smtClean="0"/>
              <a:t>Érzékelés okostelefonnal</a:t>
            </a:r>
            <a:endParaRPr lang="en-US" sz="32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875" y="1489723"/>
            <a:ext cx="5231027" cy="42027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5277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E:\Dropbox\work\edudroid\logos\edudroi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222557">
            <a:off x="2868338" y="1725276"/>
            <a:ext cx="3920102" cy="392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sz="3200" dirty="0" smtClean="0"/>
              <a:t>Érzékelés okostelefonnal</a:t>
            </a:r>
            <a:endParaRPr lang="en-US" sz="32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875" y="1489723"/>
            <a:ext cx="5231027" cy="42027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95250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sz="3200" dirty="0" smtClean="0"/>
              <a:t>Mobil szenzorok</a:t>
            </a:r>
            <a:endParaRPr lang="en-US" sz="3200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8360" y="1618734"/>
            <a:ext cx="2143681" cy="3867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48776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sz="3200" dirty="0" smtClean="0"/>
              <a:t>Mobil szenzorok</a:t>
            </a:r>
            <a:endParaRPr lang="en-US" sz="3200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8360" y="1618734"/>
            <a:ext cx="2143681" cy="3867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2" name="AutoShape 3"/>
          <p:cNvSpPr>
            <a:spLocks noChangeArrowheads="1"/>
          </p:cNvSpPr>
          <p:nvPr/>
        </p:nvSpPr>
        <p:spPr bwMode="auto">
          <a:xfrm>
            <a:off x="6405583" y="587252"/>
            <a:ext cx="2011363" cy="639762"/>
          </a:xfrm>
          <a:prstGeom prst="wedgeRoundRectCallout">
            <a:avLst>
              <a:gd name="adj1" fmla="val -102896"/>
              <a:gd name="adj2" fmla="val 171810"/>
              <a:gd name="adj3" fmla="val 16667"/>
            </a:avLst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0876" rIns="90000" bIns="45000" anchor="ctr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9pPr>
          </a:lstStyle>
          <a:p>
            <a:pPr algn="ctr"/>
            <a:r>
              <a:rPr lang="en-US" altLang="en-US" dirty="0" err="1"/>
              <a:t>Gyorsulásmérő</a:t>
            </a:r>
            <a:endParaRPr lang="en-US" altLang="en-US" dirty="0"/>
          </a:p>
        </p:txBody>
      </p:sp>
      <p:sp>
        <p:nvSpPr>
          <p:cNvPr id="13" name="AutoShape 4"/>
          <p:cNvSpPr>
            <a:spLocks noChangeArrowheads="1"/>
          </p:cNvSpPr>
          <p:nvPr/>
        </p:nvSpPr>
        <p:spPr bwMode="auto">
          <a:xfrm>
            <a:off x="6405583" y="1409577"/>
            <a:ext cx="2011363" cy="639762"/>
          </a:xfrm>
          <a:prstGeom prst="wedgeRoundRectCallout">
            <a:avLst>
              <a:gd name="adj1" fmla="val -104039"/>
              <a:gd name="adj2" fmla="val 99184"/>
              <a:gd name="adj3" fmla="val 16667"/>
            </a:avLst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0876" rIns="90000" bIns="45000" anchor="ctr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9pPr>
          </a:lstStyle>
          <a:p>
            <a:pPr algn="ctr"/>
            <a:r>
              <a:rPr lang="en-US" altLang="en-US"/>
              <a:t>Giroszkóp</a:t>
            </a:r>
          </a:p>
        </p:txBody>
      </p:sp>
      <p:sp>
        <p:nvSpPr>
          <p:cNvPr id="14" name="AutoShape 5"/>
          <p:cNvSpPr>
            <a:spLocks noChangeArrowheads="1"/>
          </p:cNvSpPr>
          <p:nvPr/>
        </p:nvSpPr>
        <p:spPr bwMode="auto">
          <a:xfrm>
            <a:off x="6405583" y="2233489"/>
            <a:ext cx="2011363" cy="639763"/>
          </a:xfrm>
          <a:prstGeom prst="wedgeRoundRectCallout">
            <a:avLst>
              <a:gd name="adj1" fmla="val -112640"/>
              <a:gd name="adj2" fmla="val 26703"/>
              <a:gd name="adj3" fmla="val 16667"/>
            </a:avLst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0876" rIns="90000" bIns="45000" anchor="ctr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9pPr>
          </a:lstStyle>
          <a:p>
            <a:pPr algn="ctr"/>
            <a:r>
              <a:rPr lang="en-US" altLang="en-US"/>
              <a:t>Közelség érzékelő</a:t>
            </a:r>
          </a:p>
        </p:txBody>
      </p:sp>
      <p:sp>
        <p:nvSpPr>
          <p:cNvPr id="15" name="AutoShape 6"/>
          <p:cNvSpPr>
            <a:spLocks noChangeArrowheads="1"/>
          </p:cNvSpPr>
          <p:nvPr/>
        </p:nvSpPr>
        <p:spPr bwMode="auto">
          <a:xfrm>
            <a:off x="6405583" y="3055814"/>
            <a:ext cx="2011363" cy="639763"/>
          </a:xfrm>
          <a:prstGeom prst="wedgeRoundRectCallout">
            <a:avLst>
              <a:gd name="adj1" fmla="val -111860"/>
              <a:gd name="adj2" fmla="val -19255"/>
              <a:gd name="adj3" fmla="val 16667"/>
            </a:avLst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0876" rIns="90000" bIns="45000" anchor="ctr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9pPr>
          </a:lstStyle>
          <a:p>
            <a:pPr algn="ctr"/>
            <a:r>
              <a:rPr lang="en-US" altLang="en-US" dirty="0"/>
              <a:t>GPS</a:t>
            </a:r>
          </a:p>
        </p:txBody>
      </p:sp>
      <p:sp>
        <p:nvSpPr>
          <p:cNvPr id="16" name="AutoShape 7"/>
          <p:cNvSpPr>
            <a:spLocks noChangeArrowheads="1"/>
          </p:cNvSpPr>
          <p:nvPr/>
        </p:nvSpPr>
        <p:spPr bwMode="auto">
          <a:xfrm>
            <a:off x="6405583" y="3878139"/>
            <a:ext cx="2011363" cy="639763"/>
          </a:xfrm>
          <a:prstGeom prst="wedgeRoundRectCallout">
            <a:avLst>
              <a:gd name="adj1" fmla="val -105102"/>
              <a:gd name="adj2" fmla="val -3668"/>
              <a:gd name="adj3" fmla="val 16667"/>
            </a:avLst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0876" rIns="90000" bIns="45000" anchor="ctr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9pPr>
          </a:lstStyle>
          <a:p>
            <a:pPr algn="ctr"/>
            <a:r>
              <a:rPr lang="en-US" altLang="en-US"/>
              <a:t>Iránytű</a:t>
            </a:r>
          </a:p>
        </p:txBody>
      </p:sp>
      <p:sp>
        <p:nvSpPr>
          <p:cNvPr id="17" name="AutoShape 8"/>
          <p:cNvSpPr>
            <a:spLocks noChangeArrowheads="1"/>
          </p:cNvSpPr>
          <p:nvPr/>
        </p:nvSpPr>
        <p:spPr bwMode="auto">
          <a:xfrm>
            <a:off x="6496071" y="4702052"/>
            <a:ext cx="2011362" cy="639762"/>
          </a:xfrm>
          <a:prstGeom prst="wedgeRoundRectCallout">
            <a:avLst>
              <a:gd name="adj1" fmla="val -109427"/>
              <a:gd name="adj2" fmla="val -76050"/>
              <a:gd name="adj3" fmla="val 16667"/>
            </a:avLst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0876" rIns="90000" bIns="45000" anchor="ctr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9pPr>
          </a:lstStyle>
          <a:p>
            <a:pPr algn="ctr"/>
            <a:r>
              <a:rPr lang="en-US" altLang="en-US"/>
              <a:t>Barométer</a:t>
            </a:r>
          </a:p>
        </p:txBody>
      </p:sp>
      <p:sp>
        <p:nvSpPr>
          <p:cNvPr id="18" name="AutoShape 9"/>
          <p:cNvSpPr>
            <a:spLocks noChangeArrowheads="1"/>
          </p:cNvSpPr>
          <p:nvPr/>
        </p:nvSpPr>
        <p:spPr bwMode="auto">
          <a:xfrm>
            <a:off x="6496071" y="5524377"/>
            <a:ext cx="2011362" cy="639762"/>
          </a:xfrm>
          <a:prstGeom prst="wedgeRoundRectCallout">
            <a:avLst>
              <a:gd name="adj1" fmla="val -104786"/>
              <a:gd name="adj2" fmla="val -137118"/>
              <a:gd name="adj3" fmla="val 16667"/>
            </a:avLst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0876" rIns="90000" bIns="45000" anchor="ctr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9pPr>
          </a:lstStyle>
          <a:p>
            <a:pPr algn="ctr"/>
            <a:r>
              <a:rPr lang="en-US" altLang="en-US"/>
              <a:t>Hall-szenzor</a:t>
            </a:r>
          </a:p>
        </p:txBody>
      </p:sp>
    </p:spTree>
    <p:extLst>
      <p:ext uri="{BB962C8B-B14F-4D97-AF65-F5344CB8AC3E}">
        <p14:creationId xmlns:p14="http://schemas.microsoft.com/office/powerpoint/2010/main" val="1649347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sz="3200" dirty="0" smtClean="0"/>
              <a:t>Mobil szenzorok</a:t>
            </a:r>
            <a:endParaRPr lang="en-US" sz="3200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8360" y="1618734"/>
            <a:ext cx="2143681" cy="3867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2" name="AutoShape 3"/>
          <p:cNvSpPr>
            <a:spLocks noChangeArrowheads="1"/>
          </p:cNvSpPr>
          <p:nvPr/>
        </p:nvSpPr>
        <p:spPr bwMode="auto">
          <a:xfrm>
            <a:off x="6405583" y="587252"/>
            <a:ext cx="2011363" cy="639762"/>
          </a:xfrm>
          <a:prstGeom prst="wedgeRoundRectCallout">
            <a:avLst>
              <a:gd name="adj1" fmla="val -102896"/>
              <a:gd name="adj2" fmla="val 171810"/>
              <a:gd name="adj3" fmla="val 16667"/>
            </a:avLst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0876" rIns="90000" bIns="45000" anchor="ctr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9pPr>
          </a:lstStyle>
          <a:p>
            <a:pPr algn="ctr"/>
            <a:r>
              <a:rPr lang="en-US" altLang="en-US" dirty="0" err="1"/>
              <a:t>Gyorsulásmérő</a:t>
            </a:r>
            <a:endParaRPr lang="en-US" altLang="en-US" dirty="0"/>
          </a:p>
        </p:txBody>
      </p:sp>
      <p:sp>
        <p:nvSpPr>
          <p:cNvPr id="13" name="AutoShape 4"/>
          <p:cNvSpPr>
            <a:spLocks noChangeArrowheads="1"/>
          </p:cNvSpPr>
          <p:nvPr/>
        </p:nvSpPr>
        <p:spPr bwMode="auto">
          <a:xfrm>
            <a:off x="6405583" y="1409577"/>
            <a:ext cx="2011363" cy="639762"/>
          </a:xfrm>
          <a:prstGeom prst="wedgeRoundRectCallout">
            <a:avLst>
              <a:gd name="adj1" fmla="val -104039"/>
              <a:gd name="adj2" fmla="val 99184"/>
              <a:gd name="adj3" fmla="val 16667"/>
            </a:avLst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0876" rIns="90000" bIns="45000" anchor="ctr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9pPr>
          </a:lstStyle>
          <a:p>
            <a:pPr algn="ctr"/>
            <a:r>
              <a:rPr lang="en-US" altLang="en-US"/>
              <a:t>Giroszkóp</a:t>
            </a:r>
          </a:p>
        </p:txBody>
      </p:sp>
      <p:sp>
        <p:nvSpPr>
          <p:cNvPr id="14" name="AutoShape 5"/>
          <p:cNvSpPr>
            <a:spLocks noChangeArrowheads="1"/>
          </p:cNvSpPr>
          <p:nvPr/>
        </p:nvSpPr>
        <p:spPr bwMode="auto">
          <a:xfrm>
            <a:off x="6405583" y="2233489"/>
            <a:ext cx="2011363" cy="639763"/>
          </a:xfrm>
          <a:prstGeom prst="wedgeRoundRectCallout">
            <a:avLst>
              <a:gd name="adj1" fmla="val -112640"/>
              <a:gd name="adj2" fmla="val 26703"/>
              <a:gd name="adj3" fmla="val 16667"/>
            </a:avLst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0876" rIns="90000" bIns="45000" anchor="ctr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9pPr>
          </a:lstStyle>
          <a:p>
            <a:pPr algn="ctr"/>
            <a:r>
              <a:rPr lang="en-US" altLang="en-US"/>
              <a:t>Közelség érzékelő</a:t>
            </a:r>
          </a:p>
        </p:txBody>
      </p:sp>
      <p:sp>
        <p:nvSpPr>
          <p:cNvPr id="15" name="AutoShape 6"/>
          <p:cNvSpPr>
            <a:spLocks noChangeArrowheads="1"/>
          </p:cNvSpPr>
          <p:nvPr/>
        </p:nvSpPr>
        <p:spPr bwMode="auto">
          <a:xfrm>
            <a:off x="6405583" y="3055814"/>
            <a:ext cx="2011363" cy="639763"/>
          </a:xfrm>
          <a:prstGeom prst="wedgeRoundRectCallout">
            <a:avLst>
              <a:gd name="adj1" fmla="val -111860"/>
              <a:gd name="adj2" fmla="val -19255"/>
              <a:gd name="adj3" fmla="val 16667"/>
            </a:avLst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0876" rIns="90000" bIns="45000" anchor="ctr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9pPr>
          </a:lstStyle>
          <a:p>
            <a:pPr algn="ctr"/>
            <a:r>
              <a:rPr lang="en-US" altLang="en-US" dirty="0"/>
              <a:t>GPS</a:t>
            </a:r>
          </a:p>
        </p:txBody>
      </p:sp>
      <p:sp>
        <p:nvSpPr>
          <p:cNvPr id="16" name="AutoShape 7"/>
          <p:cNvSpPr>
            <a:spLocks noChangeArrowheads="1"/>
          </p:cNvSpPr>
          <p:nvPr/>
        </p:nvSpPr>
        <p:spPr bwMode="auto">
          <a:xfrm>
            <a:off x="6405583" y="3878139"/>
            <a:ext cx="2011363" cy="639763"/>
          </a:xfrm>
          <a:prstGeom prst="wedgeRoundRectCallout">
            <a:avLst>
              <a:gd name="adj1" fmla="val -105102"/>
              <a:gd name="adj2" fmla="val -3668"/>
              <a:gd name="adj3" fmla="val 16667"/>
            </a:avLst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0876" rIns="90000" bIns="45000" anchor="ctr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9pPr>
          </a:lstStyle>
          <a:p>
            <a:pPr algn="ctr"/>
            <a:r>
              <a:rPr lang="en-US" altLang="en-US"/>
              <a:t>Iránytű</a:t>
            </a:r>
          </a:p>
        </p:txBody>
      </p:sp>
      <p:sp>
        <p:nvSpPr>
          <p:cNvPr id="17" name="AutoShape 8"/>
          <p:cNvSpPr>
            <a:spLocks noChangeArrowheads="1"/>
          </p:cNvSpPr>
          <p:nvPr/>
        </p:nvSpPr>
        <p:spPr bwMode="auto">
          <a:xfrm>
            <a:off x="6496071" y="4702052"/>
            <a:ext cx="2011362" cy="639762"/>
          </a:xfrm>
          <a:prstGeom prst="wedgeRoundRectCallout">
            <a:avLst>
              <a:gd name="adj1" fmla="val -109427"/>
              <a:gd name="adj2" fmla="val -76050"/>
              <a:gd name="adj3" fmla="val 16667"/>
            </a:avLst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0876" rIns="90000" bIns="45000" anchor="ctr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9pPr>
          </a:lstStyle>
          <a:p>
            <a:pPr algn="ctr"/>
            <a:r>
              <a:rPr lang="en-US" altLang="en-US"/>
              <a:t>Barométer</a:t>
            </a:r>
          </a:p>
        </p:txBody>
      </p:sp>
      <p:sp>
        <p:nvSpPr>
          <p:cNvPr id="18" name="AutoShape 9"/>
          <p:cNvSpPr>
            <a:spLocks noChangeArrowheads="1"/>
          </p:cNvSpPr>
          <p:nvPr/>
        </p:nvSpPr>
        <p:spPr bwMode="auto">
          <a:xfrm>
            <a:off x="6496071" y="5524377"/>
            <a:ext cx="2011362" cy="639762"/>
          </a:xfrm>
          <a:prstGeom prst="wedgeRoundRectCallout">
            <a:avLst>
              <a:gd name="adj1" fmla="val -104786"/>
              <a:gd name="adj2" fmla="val -137118"/>
              <a:gd name="adj3" fmla="val 16667"/>
            </a:avLst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0876" rIns="90000" bIns="45000" anchor="ctr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9pPr>
          </a:lstStyle>
          <a:p>
            <a:pPr algn="ctr"/>
            <a:r>
              <a:rPr lang="en-US" altLang="en-US"/>
              <a:t>Hall-szenzor</a:t>
            </a:r>
          </a:p>
        </p:txBody>
      </p:sp>
      <p:sp>
        <p:nvSpPr>
          <p:cNvPr id="19" name="AutoShape 3"/>
          <p:cNvSpPr>
            <a:spLocks noChangeArrowheads="1"/>
          </p:cNvSpPr>
          <p:nvPr/>
        </p:nvSpPr>
        <p:spPr bwMode="auto">
          <a:xfrm>
            <a:off x="457200" y="1227014"/>
            <a:ext cx="2011363" cy="639763"/>
          </a:xfrm>
          <a:prstGeom prst="wedgeRoundRectCallout">
            <a:avLst>
              <a:gd name="adj1" fmla="val 108532"/>
              <a:gd name="adj2" fmla="val 75863"/>
              <a:gd name="adj3" fmla="val 16667"/>
            </a:avLst>
          </a:prstGeom>
          <a:solidFill>
            <a:srgbClr val="7DA647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0876" rIns="90000" bIns="45000" anchor="ctr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9pPr>
          </a:lstStyle>
          <a:p>
            <a:pPr algn="ctr"/>
            <a:r>
              <a:rPr lang="en-US" altLang="en-US"/>
              <a:t>WiFi</a:t>
            </a:r>
          </a:p>
        </p:txBody>
      </p:sp>
      <p:sp>
        <p:nvSpPr>
          <p:cNvPr id="20" name="AutoShape 4"/>
          <p:cNvSpPr>
            <a:spLocks noChangeArrowheads="1"/>
          </p:cNvSpPr>
          <p:nvPr/>
        </p:nvSpPr>
        <p:spPr bwMode="auto">
          <a:xfrm>
            <a:off x="457200" y="2049339"/>
            <a:ext cx="2011363" cy="639763"/>
          </a:xfrm>
          <a:prstGeom prst="wedgeRoundRectCallout">
            <a:avLst>
              <a:gd name="adj1" fmla="val 107525"/>
              <a:gd name="adj2" fmla="val 55928"/>
              <a:gd name="adj3" fmla="val 16667"/>
            </a:avLst>
          </a:prstGeom>
          <a:solidFill>
            <a:srgbClr val="7DA647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0876" rIns="90000" bIns="45000" anchor="ctr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9pPr>
          </a:lstStyle>
          <a:p>
            <a:pPr algn="ctr"/>
            <a:r>
              <a:rPr lang="en-US" altLang="en-US"/>
              <a:t>Mobil</a:t>
            </a:r>
          </a:p>
        </p:txBody>
      </p:sp>
      <p:sp>
        <p:nvSpPr>
          <p:cNvPr id="21" name="AutoShape 5"/>
          <p:cNvSpPr>
            <a:spLocks noChangeArrowheads="1"/>
          </p:cNvSpPr>
          <p:nvPr/>
        </p:nvSpPr>
        <p:spPr bwMode="auto">
          <a:xfrm>
            <a:off x="457200" y="4517902"/>
            <a:ext cx="2011363" cy="639762"/>
          </a:xfrm>
          <a:prstGeom prst="wedgeRoundRectCallout">
            <a:avLst>
              <a:gd name="adj1" fmla="val 104174"/>
              <a:gd name="adj2" fmla="val -73309"/>
              <a:gd name="adj3" fmla="val 16667"/>
            </a:avLst>
          </a:prstGeom>
          <a:solidFill>
            <a:srgbClr val="7DA647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0876" rIns="90000" bIns="45000" anchor="ctr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9pPr>
          </a:lstStyle>
          <a:p>
            <a:pPr algn="ctr"/>
            <a:r>
              <a:rPr lang="en-US" altLang="en-US"/>
              <a:t>Mikrofon</a:t>
            </a:r>
          </a:p>
        </p:txBody>
      </p:sp>
      <p:sp>
        <p:nvSpPr>
          <p:cNvPr id="22" name="AutoShape 6"/>
          <p:cNvSpPr>
            <a:spLocks noChangeArrowheads="1"/>
          </p:cNvSpPr>
          <p:nvPr/>
        </p:nvSpPr>
        <p:spPr bwMode="auto">
          <a:xfrm>
            <a:off x="457200" y="5341814"/>
            <a:ext cx="2011363" cy="639763"/>
          </a:xfrm>
          <a:prstGeom prst="wedgeRoundRectCallout">
            <a:avLst>
              <a:gd name="adj1" fmla="val 102889"/>
              <a:gd name="adj2" fmla="val -106715"/>
              <a:gd name="adj3" fmla="val 16667"/>
            </a:avLst>
          </a:prstGeom>
          <a:solidFill>
            <a:srgbClr val="7DA647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0876" rIns="90000" bIns="45000" anchor="ctr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9pPr>
          </a:lstStyle>
          <a:p>
            <a:pPr algn="ctr"/>
            <a:r>
              <a:rPr lang="en-US" altLang="en-US"/>
              <a:t>Kamera</a:t>
            </a:r>
          </a:p>
        </p:txBody>
      </p:sp>
      <p:sp>
        <p:nvSpPr>
          <p:cNvPr id="23" name="AutoShape 7"/>
          <p:cNvSpPr>
            <a:spLocks noChangeArrowheads="1"/>
          </p:cNvSpPr>
          <p:nvPr/>
        </p:nvSpPr>
        <p:spPr bwMode="auto">
          <a:xfrm>
            <a:off x="457200" y="2871664"/>
            <a:ext cx="2011363" cy="639763"/>
          </a:xfrm>
          <a:prstGeom prst="wedgeRoundRectCallout">
            <a:avLst>
              <a:gd name="adj1" fmla="val 108474"/>
              <a:gd name="adj2" fmla="val -1226"/>
              <a:gd name="adj3" fmla="val 16667"/>
            </a:avLst>
          </a:prstGeom>
          <a:solidFill>
            <a:srgbClr val="7DA647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0876" rIns="90000" bIns="45000" anchor="ctr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9pPr>
          </a:lstStyle>
          <a:p>
            <a:pPr algn="ctr"/>
            <a:r>
              <a:rPr lang="en-US" altLang="en-US"/>
              <a:t>NFC</a:t>
            </a:r>
          </a:p>
        </p:txBody>
      </p:sp>
      <p:sp>
        <p:nvSpPr>
          <p:cNvPr id="24" name="AutoShape 8"/>
          <p:cNvSpPr>
            <a:spLocks noChangeArrowheads="1"/>
          </p:cNvSpPr>
          <p:nvPr/>
        </p:nvSpPr>
        <p:spPr bwMode="auto">
          <a:xfrm>
            <a:off x="457200" y="3695577"/>
            <a:ext cx="2011363" cy="639762"/>
          </a:xfrm>
          <a:prstGeom prst="wedgeRoundRectCallout">
            <a:avLst>
              <a:gd name="adj1" fmla="val 111825"/>
              <a:gd name="adj2" fmla="val -72431"/>
              <a:gd name="adj3" fmla="val 16667"/>
            </a:avLst>
          </a:prstGeom>
          <a:solidFill>
            <a:srgbClr val="7DA647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0876" rIns="90000" bIns="45000" anchor="ctr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9pPr>
          </a:lstStyle>
          <a:p>
            <a:pPr algn="ctr"/>
            <a:r>
              <a:rPr lang="en-US" altLang="en-US"/>
              <a:t>Bluetooth</a:t>
            </a:r>
          </a:p>
        </p:txBody>
      </p:sp>
    </p:spTree>
    <p:extLst>
      <p:ext uri="{BB962C8B-B14F-4D97-AF65-F5344CB8AC3E}">
        <p14:creationId xmlns:p14="http://schemas.microsoft.com/office/powerpoint/2010/main" val="3248880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sz="3200" dirty="0" smtClean="0"/>
              <a:t>Mobil szenzorok</a:t>
            </a:r>
            <a:endParaRPr lang="en-US" sz="3200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8360" y="1618734"/>
            <a:ext cx="2143681" cy="3867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2" name="AutoShape 3"/>
          <p:cNvSpPr>
            <a:spLocks noChangeArrowheads="1"/>
          </p:cNvSpPr>
          <p:nvPr/>
        </p:nvSpPr>
        <p:spPr bwMode="auto">
          <a:xfrm>
            <a:off x="6405583" y="587252"/>
            <a:ext cx="2011363" cy="639762"/>
          </a:xfrm>
          <a:prstGeom prst="wedgeRoundRectCallout">
            <a:avLst>
              <a:gd name="adj1" fmla="val -102896"/>
              <a:gd name="adj2" fmla="val 171810"/>
              <a:gd name="adj3" fmla="val 16667"/>
            </a:avLst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0876" rIns="90000" bIns="45000" anchor="ctr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9pPr>
          </a:lstStyle>
          <a:p>
            <a:pPr algn="ctr"/>
            <a:r>
              <a:rPr lang="en-US" altLang="en-US" dirty="0" err="1"/>
              <a:t>Gyorsulásmérő</a:t>
            </a:r>
            <a:endParaRPr lang="en-US" altLang="en-US" dirty="0"/>
          </a:p>
        </p:txBody>
      </p:sp>
      <p:sp>
        <p:nvSpPr>
          <p:cNvPr id="13" name="AutoShape 4"/>
          <p:cNvSpPr>
            <a:spLocks noChangeArrowheads="1"/>
          </p:cNvSpPr>
          <p:nvPr/>
        </p:nvSpPr>
        <p:spPr bwMode="auto">
          <a:xfrm>
            <a:off x="6405583" y="1409577"/>
            <a:ext cx="2011363" cy="639762"/>
          </a:xfrm>
          <a:prstGeom prst="wedgeRoundRectCallout">
            <a:avLst>
              <a:gd name="adj1" fmla="val -104039"/>
              <a:gd name="adj2" fmla="val 99184"/>
              <a:gd name="adj3" fmla="val 16667"/>
            </a:avLst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0876" rIns="90000" bIns="45000" anchor="ctr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9pPr>
          </a:lstStyle>
          <a:p>
            <a:pPr algn="ctr"/>
            <a:r>
              <a:rPr lang="en-US" altLang="en-US"/>
              <a:t>Giroszkóp</a:t>
            </a:r>
          </a:p>
        </p:txBody>
      </p:sp>
      <p:sp>
        <p:nvSpPr>
          <p:cNvPr id="14" name="AutoShape 5"/>
          <p:cNvSpPr>
            <a:spLocks noChangeArrowheads="1"/>
          </p:cNvSpPr>
          <p:nvPr/>
        </p:nvSpPr>
        <p:spPr bwMode="auto">
          <a:xfrm>
            <a:off x="6405583" y="2233489"/>
            <a:ext cx="2011363" cy="639763"/>
          </a:xfrm>
          <a:prstGeom prst="wedgeRoundRectCallout">
            <a:avLst>
              <a:gd name="adj1" fmla="val -112640"/>
              <a:gd name="adj2" fmla="val 26703"/>
              <a:gd name="adj3" fmla="val 16667"/>
            </a:avLst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0876" rIns="90000" bIns="45000" anchor="ctr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9pPr>
          </a:lstStyle>
          <a:p>
            <a:pPr algn="ctr"/>
            <a:r>
              <a:rPr lang="en-US" altLang="en-US"/>
              <a:t>Közelség érzékelő</a:t>
            </a:r>
          </a:p>
        </p:txBody>
      </p:sp>
      <p:sp>
        <p:nvSpPr>
          <p:cNvPr id="15" name="AutoShape 6"/>
          <p:cNvSpPr>
            <a:spLocks noChangeArrowheads="1"/>
          </p:cNvSpPr>
          <p:nvPr/>
        </p:nvSpPr>
        <p:spPr bwMode="auto">
          <a:xfrm>
            <a:off x="6405583" y="3055814"/>
            <a:ext cx="2011363" cy="639763"/>
          </a:xfrm>
          <a:prstGeom prst="wedgeRoundRectCallout">
            <a:avLst>
              <a:gd name="adj1" fmla="val -111860"/>
              <a:gd name="adj2" fmla="val -19255"/>
              <a:gd name="adj3" fmla="val 16667"/>
            </a:avLst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0876" rIns="90000" bIns="45000" anchor="ctr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9pPr>
          </a:lstStyle>
          <a:p>
            <a:pPr algn="ctr"/>
            <a:r>
              <a:rPr lang="en-US" altLang="en-US" dirty="0"/>
              <a:t>GPS</a:t>
            </a:r>
          </a:p>
        </p:txBody>
      </p:sp>
      <p:sp>
        <p:nvSpPr>
          <p:cNvPr id="16" name="AutoShape 7"/>
          <p:cNvSpPr>
            <a:spLocks noChangeArrowheads="1"/>
          </p:cNvSpPr>
          <p:nvPr/>
        </p:nvSpPr>
        <p:spPr bwMode="auto">
          <a:xfrm>
            <a:off x="6405583" y="3878139"/>
            <a:ext cx="2011363" cy="639763"/>
          </a:xfrm>
          <a:prstGeom prst="wedgeRoundRectCallout">
            <a:avLst>
              <a:gd name="adj1" fmla="val -105102"/>
              <a:gd name="adj2" fmla="val -3668"/>
              <a:gd name="adj3" fmla="val 16667"/>
            </a:avLst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0876" rIns="90000" bIns="45000" anchor="ctr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9pPr>
          </a:lstStyle>
          <a:p>
            <a:pPr algn="ctr"/>
            <a:r>
              <a:rPr lang="en-US" altLang="en-US"/>
              <a:t>Iránytű</a:t>
            </a:r>
          </a:p>
        </p:txBody>
      </p:sp>
      <p:sp>
        <p:nvSpPr>
          <p:cNvPr id="17" name="AutoShape 8"/>
          <p:cNvSpPr>
            <a:spLocks noChangeArrowheads="1"/>
          </p:cNvSpPr>
          <p:nvPr/>
        </p:nvSpPr>
        <p:spPr bwMode="auto">
          <a:xfrm>
            <a:off x="6496071" y="4702052"/>
            <a:ext cx="2011362" cy="639762"/>
          </a:xfrm>
          <a:prstGeom prst="wedgeRoundRectCallout">
            <a:avLst>
              <a:gd name="adj1" fmla="val -109427"/>
              <a:gd name="adj2" fmla="val -76050"/>
              <a:gd name="adj3" fmla="val 16667"/>
            </a:avLst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0876" rIns="90000" bIns="45000" anchor="ctr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9pPr>
          </a:lstStyle>
          <a:p>
            <a:pPr algn="ctr"/>
            <a:r>
              <a:rPr lang="en-US" altLang="en-US"/>
              <a:t>Barométer</a:t>
            </a:r>
          </a:p>
        </p:txBody>
      </p:sp>
      <p:sp>
        <p:nvSpPr>
          <p:cNvPr id="18" name="AutoShape 9"/>
          <p:cNvSpPr>
            <a:spLocks noChangeArrowheads="1"/>
          </p:cNvSpPr>
          <p:nvPr/>
        </p:nvSpPr>
        <p:spPr bwMode="auto">
          <a:xfrm>
            <a:off x="6496071" y="5524377"/>
            <a:ext cx="2011362" cy="639762"/>
          </a:xfrm>
          <a:prstGeom prst="wedgeRoundRectCallout">
            <a:avLst>
              <a:gd name="adj1" fmla="val -104786"/>
              <a:gd name="adj2" fmla="val -137118"/>
              <a:gd name="adj3" fmla="val 16667"/>
            </a:avLst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0876" rIns="90000" bIns="45000" anchor="ctr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9pPr>
          </a:lstStyle>
          <a:p>
            <a:pPr algn="ctr"/>
            <a:r>
              <a:rPr lang="en-US" altLang="en-US"/>
              <a:t>Hall-szenzor</a:t>
            </a:r>
          </a:p>
        </p:txBody>
      </p:sp>
      <p:sp>
        <p:nvSpPr>
          <p:cNvPr id="19" name="AutoShape 3"/>
          <p:cNvSpPr>
            <a:spLocks noChangeArrowheads="1"/>
          </p:cNvSpPr>
          <p:nvPr/>
        </p:nvSpPr>
        <p:spPr bwMode="auto">
          <a:xfrm>
            <a:off x="457200" y="1227014"/>
            <a:ext cx="2011363" cy="639763"/>
          </a:xfrm>
          <a:prstGeom prst="wedgeRoundRectCallout">
            <a:avLst>
              <a:gd name="adj1" fmla="val 108532"/>
              <a:gd name="adj2" fmla="val 75863"/>
              <a:gd name="adj3" fmla="val 16667"/>
            </a:avLst>
          </a:prstGeom>
          <a:solidFill>
            <a:srgbClr val="7DA647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0876" rIns="90000" bIns="45000" anchor="ctr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9pPr>
          </a:lstStyle>
          <a:p>
            <a:pPr algn="ctr"/>
            <a:r>
              <a:rPr lang="en-US" altLang="en-US"/>
              <a:t>WiFi</a:t>
            </a:r>
          </a:p>
        </p:txBody>
      </p:sp>
      <p:sp>
        <p:nvSpPr>
          <p:cNvPr id="20" name="AutoShape 4"/>
          <p:cNvSpPr>
            <a:spLocks noChangeArrowheads="1"/>
          </p:cNvSpPr>
          <p:nvPr/>
        </p:nvSpPr>
        <p:spPr bwMode="auto">
          <a:xfrm>
            <a:off x="457200" y="2049339"/>
            <a:ext cx="2011363" cy="639763"/>
          </a:xfrm>
          <a:prstGeom prst="wedgeRoundRectCallout">
            <a:avLst>
              <a:gd name="adj1" fmla="val 107525"/>
              <a:gd name="adj2" fmla="val 55928"/>
              <a:gd name="adj3" fmla="val 16667"/>
            </a:avLst>
          </a:prstGeom>
          <a:solidFill>
            <a:srgbClr val="7DA647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0876" rIns="90000" bIns="45000" anchor="ctr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9pPr>
          </a:lstStyle>
          <a:p>
            <a:pPr algn="ctr"/>
            <a:r>
              <a:rPr lang="en-US" altLang="en-US"/>
              <a:t>Mobil</a:t>
            </a:r>
          </a:p>
        </p:txBody>
      </p:sp>
      <p:sp>
        <p:nvSpPr>
          <p:cNvPr id="21" name="AutoShape 5"/>
          <p:cNvSpPr>
            <a:spLocks noChangeArrowheads="1"/>
          </p:cNvSpPr>
          <p:nvPr/>
        </p:nvSpPr>
        <p:spPr bwMode="auto">
          <a:xfrm>
            <a:off x="457200" y="4517902"/>
            <a:ext cx="2011363" cy="639762"/>
          </a:xfrm>
          <a:prstGeom prst="wedgeRoundRectCallout">
            <a:avLst>
              <a:gd name="adj1" fmla="val 104174"/>
              <a:gd name="adj2" fmla="val -73309"/>
              <a:gd name="adj3" fmla="val 16667"/>
            </a:avLst>
          </a:prstGeom>
          <a:solidFill>
            <a:srgbClr val="7DA647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0876" rIns="90000" bIns="45000" anchor="ctr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9pPr>
          </a:lstStyle>
          <a:p>
            <a:pPr algn="ctr"/>
            <a:r>
              <a:rPr lang="en-US" altLang="en-US"/>
              <a:t>Mikrofon</a:t>
            </a:r>
          </a:p>
        </p:txBody>
      </p:sp>
      <p:sp>
        <p:nvSpPr>
          <p:cNvPr id="22" name="AutoShape 6"/>
          <p:cNvSpPr>
            <a:spLocks noChangeArrowheads="1"/>
          </p:cNvSpPr>
          <p:nvPr/>
        </p:nvSpPr>
        <p:spPr bwMode="auto">
          <a:xfrm>
            <a:off x="457200" y="5341814"/>
            <a:ext cx="2011363" cy="639763"/>
          </a:xfrm>
          <a:prstGeom prst="wedgeRoundRectCallout">
            <a:avLst>
              <a:gd name="adj1" fmla="val 102889"/>
              <a:gd name="adj2" fmla="val -106715"/>
              <a:gd name="adj3" fmla="val 16667"/>
            </a:avLst>
          </a:prstGeom>
          <a:solidFill>
            <a:srgbClr val="7DA647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0876" rIns="90000" bIns="45000" anchor="ctr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9pPr>
          </a:lstStyle>
          <a:p>
            <a:pPr algn="ctr"/>
            <a:r>
              <a:rPr lang="en-US" altLang="en-US"/>
              <a:t>Kamera</a:t>
            </a:r>
          </a:p>
        </p:txBody>
      </p:sp>
      <p:sp>
        <p:nvSpPr>
          <p:cNvPr id="23" name="AutoShape 7"/>
          <p:cNvSpPr>
            <a:spLocks noChangeArrowheads="1"/>
          </p:cNvSpPr>
          <p:nvPr/>
        </p:nvSpPr>
        <p:spPr bwMode="auto">
          <a:xfrm>
            <a:off x="457200" y="2871664"/>
            <a:ext cx="2011363" cy="639763"/>
          </a:xfrm>
          <a:prstGeom prst="wedgeRoundRectCallout">
            <a:avLst>
              <a:gd name="adj1" fmla="val 108474"/>
              <a:gd name="adj2" fmla="val -1226"/>
              <a:gd name="adj3" fmla="val 16667"/>
            </a:avLst>
          </a:prstGeom>
          <a:solidFill>
            <a:srgbClr val="7DA647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0876" rIns="90000" bIns="45000" anchor="ctr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9pPr>
          </a:lstStyle>
          <a:p>
            <a:pPr algn="ctr"/>
            <a:r>
              <a:rPr lang="en-US" altLang="en-US"/>
              <a:t>NFC</a:t>
            </a:r>
          </a:p>
        </p:txBody>
      </p:sp>
      <p:sp>
        <p:nvSpPr>
          <p:cNvPr id="24" name="AutoShape 8"/>
          <p:cNvSpPr>
            <a:spLocks noChangeArrowheads="1"/>
          </p:cNvSpPr>
          <p:nvPr/>
        </p:nvSpPr>
        <p:spPr bwMode="auto">
          <a:xfrm>
            <a:off x="457200" y="3695577"/>
            <a:ext cx="2011363" cy="639762"/>
          </a:xfrm>
          <a:prstGeom prst="wedgeRoundRectCallout">
            <a:avLst>
              <a:gd name="adj1" fmla="val 111825"/>
              <a:gd name="adj2" fmla="val -72431"/>
              <a:gd name="adj3" fmla="val 16667"/>
            </a:avLst>
          </a:prstGeom>
          <a:solidFill>
            <a:srgbClr val="7DA647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0876" rIns="90000" bIns="45000" anchor="ctr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9pPr>
          </a:lstStyle>
          <a:p>
            <a:pPr algn="ctr"/>
            <a:r>
              <a:rPr lang="en-US" altLang="en-US"/>
              <a:t>Bluetooth</a:t>
            </a:r>
          </a:p>
        </p:txBody>
      </p:sp>
      <p:sp>
        <p:nvSpPr>
          <p:cNvPr id="25" name="AutoShape 17"/>
          <p:cNvSpPr>
            <a:spLocks noChangeArrowheads="1"/>
          </p:cNvSpPr>
          <p:nvPr/>
        </p:nvSpPr>
        <p:spPr bwMode="auto">
          <a:xfrm>
            <a:off x="1720379" y="978971"/>
            <a:ext cx="2011362" cy="639763"/>
          </a:xfrm>
          <a:prstGeom prst="wedgeRoundRectCallout">
            <a:avLst>
              <a:gd name="adj1" fmla="val 64624"/>
              <a:gd name="adj2" fmla="val 124926"/>
              <a:gd name="adj3" fmla="val 16667"/>
            </a:avLst>
          </a:prstGeom>
          <a:solidFill>
            <a:srgbClr val="FF9966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0876" rIns="90000" bIns="45000" anchor="ctr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9pPr>
          </a:lstStyle>
          <a:p>
            <a:pPr algn="ctr"/>
            <a:r>
              <a:rPr lang="en-US" altLang="en-US"/>
              <a:t>Képernyő állapota</a:t>
            </a:r>
          </a:p>
        </p:txBody>
      </p:sp>
      <p:sp>
        <p:nvSpPr>
          <p:cNvPr id="26" name="AutoShape 18"/>
          <p:cNvSpPr>
            <a:spLocks noChangeArrowheads="1"/>
          </p:cNvSpPr>
          <p:nvPr/>
        </p:nvSpPr>
        <p:spPr bwMode="auto">
          <a:xfrm>
            <a:off x="1720379" y="1801296"/>
            <a:ext cx="2011362" cy="639763"/>
          </a:xfrm>
          <a:prstGeom prst="wedgeRoundRectCallout">
            <a:avLst>
              <a:gd name="adj1" fmla="val 75177"/>
              <a:gd name="adj2" fmla="val 70183"/>
              <a:gd name="adj3" fmla="val 16667"/>
            </a:avLst>
          </a:prstGeom>
          <a:solidFill>
            <a:srgbClr val="FF9966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0876" rIns="90000" bIns="45000" anchor="ctr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9pPr>
          </a:lstStyle>
          <a:p>
            <a:pPr algn="ctr"/>
            <a:r>
              <a:rPr lang="en-US" altLang="en-US"/>
              <a:t>Telefon állapota</a:t>
            </a:r>
          </a:p>
        </p:txBody>
      </p:sp>
      <p:sp>
        <p:nvSpPr>
          <p:cNvPr id="27" name="AutoShape 19"/>
          <p:cNvSpPr>
            <a:spLocks noChangeArrowheads="1"/>
          </p:cNvSpPr>
          <p:nvPr/>
        </p:nvSpPr>
        <p:spPr bwMode="auto">
          <a:xfrm>
            <a:off x="1720379" y="2623621"/>
            <a:ext cx="2011362" cy="639763"/>
          </a:xfrm>
          <a:prstGeom prst="wedgeRoundRectCallout">
            <a:avLst>
              <a:gd name="adj1" fmla="val 75792"/>
              <a:gd name="adj2" fmla="val 58528"/>
              <a:gd name="adj3" fmla="val 16667"/>
            </a:avLst>
          </a:prstGeom>
          <a:solidFill>
            <a:srgbClr val="FF9966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0876" rIns="90000" bIns="45000" anchor="ctr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9pPr>
          </a:lstStyle>
          <a:p>
            <a:pPr algn="ctr"/>
            <a:r>
              <a:rPr lang="en-US" altLang="en-US"/>
              <a:t>Akku</a:t>
            </a:r>
          </a:p>
        </p:txBody>
      </p:sp>
      <p:sp>
        <p:nvSpPr>
          <p:cNvPr id="28" name="AutoShape 20"/>
          <p:cNvSpPr>
            <a:spLocks noChangeArrowheads="1"/>
          </p:cNvSpPr>
          <p:nvPr/>
        </p:nvSpPr>
        <p:spPr bwMode="auto">
          <a:xfrm>
            <a:off x="1720379" y="3447534"/>
            <a:ext cx="2011362" cy="639762"/>
          </a:xfrm>
          <a:prstGeom prst="wedgeRoundRectCallout">
            <a:avLst>
              <a:gd name="adj1" fmla="val 94614"/>
              <a:gd name="adj2" fmla="val -231756"/>
              <a:gd name="adj3" fmla="val 16667"/>
            </a:avLst>
          </a:prstGeom>
          <a:solidFill>
            <a:srgbClr val="FF9966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0876" rIns="90000" bIns="45000" anchor="ctr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9pPr>
          </a:lstStyle>
          <a:p>
            <a:pPr algn="ctr"/>
            <a:r>
              <a:rPr lang="en-US" altLang="en-US"/>
              <a:t>Telefonhívások</a:t>
            </a:r>
          </a:p>
        </p:txBody>
      </p:sp>
      <p:sp>
        <p:nvSpPr>
          <p:cNvPr id="29" name="AutoShape 21"/>
          <p:cNvSpPr>
            <a:spLocks noChangeArrowheads="1"/>
          </p:cNvSpPr>
          <p:nvPr/>
        </p:nvSpPr>
        <p:spPr bwMode="auto">
          <a:xfrm>
            <a:off x="1720379" y="4269859"/>
            <a:ext cx="2011362" cy="639762"/>
          </a:xfrm>
          <a:prstGeom prst="wedgeRoundRectCallout">
            <a:avLst>
              <a:gd name="adj1" fmla="val 84728"/>
              <a:gd name="adj2" fmla="val -85891"/>
              <a:gd name="adj3" fmla="val 16667"/>
            </a:avLst>
          </a:prstGeom>
          <a:solidFill>
            <a:srgbClr val="FF9966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0876" rIns="90000" bIns="45000" anchor="ctr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9pPr>
          </a:lstStyle>
          <a:p>
            <a:pPr algn="ctr"/>
            <a:r>
              <a:rPr lang="en-US" altLang="en-US"/>
              <a:t>Üzenetek</a:t>
            </a:r>
          </a:p>
        </p:txBody>
      </p:sp>
      <p:sp>
        <p:nvSpPr>
          <p:cNvPr id="30" name="AutoShape 22"/>
          <p:cNvSpPr>
            <a:spLocks noChangeArrowheads="1"/>
          </p:cNvSpPr>
          <p:nvPr/>
        </p:nvSpPr>
        <p:spPr bwMode="auto">
          <a:xfrm>
            <a:off x="1720379" y="5093771"/>
            <a:ext cx="2011362" cy="639763"/>
          </a:xfrm>
          <a:prstGeom prst="wedgeRoundRectCallout">
            <a:avLst>
              <a:gd name="adj1" fmla="val 92936"/>
              <a:gd name="adj2" fmla="val -161755"/>
              <a:gd name="adj3" fmla="val 16667"/>
            </a:avLst>
          </a:prstGeom>
          <a:solidFill>
            <a:srgbClr val="FF9966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0876" rIns="90000" bIns="45000" anchor="ctr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9pPr>
          </a:lstStyle>
          <a:p>
            <a:pPr algn="ctr"/>
            <a:r>
              <a:rPr lang="en-US" altLang="en-US"/>
              <a:t>Kapcsolatok</a:t>
            </a:r>
          </a:p>
        </p:txBody>
      </p:sp>
      <p:sp>
        <p:nvSpPr>
          <p:cNvPr id="31" name="AutoShape 23"/>
          <p:cNvSpPr>
            <a:spLocks noChangeArrowheads="1"/>
          </p:cNvSpPr>
          <p:nvPr/>
        </p:nvSpPr>
        <p:spPr bwMode="auto">
          <a:xfrm>
            <a:off x="1720379" y="5916096"/>
            <a:ext cx="2011362" cy="639763"/>
          </a:xfrm>
          <a:prstGeom prst="wedgeRoundRectCallout">
            <a:avLst>
              <a:gd name="adj1" fmla="val 92379"/>
              <a:gd name="adj2" fmla="val -169492"/>
              <a:gd name="adj3" fmla="val 16667"/>
            </a:avLst>
          </a:prstGeom>
          <a:solidFill>
            <a:srgbClr val="FF9966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0876" rIns="90000" bIns="45000" anchor="ctr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9pPr>
          </a:lstStyle>
          <a:p>
            <a:pPr algn="ctr"/>
            <a:r>
              <a:rPr lang="en-US" altLang="en-US"/>
              <a:t>Telepített</a:t>
            </a:r>
          </a:p>
          <a:p>
            <a:pPr algn="ctr"/>
            <a:r>
              <a:rPr lang="en-US" altLang="en-US"/>
              <a:t>alkalmazások</a:t>
            </a:r>
          </a:p>
        </p:txBody>
      </p:sp>
    </p:spTree>
    <p:extLst>
      <p:ext uri="{BB962C8B-B14F-4D97-AF65-F5344CB8AC3E}">
        <p14:creationId xmlns:p14="http://schemas.microsoft.com/office/powerpoint/2010/main" val="2458540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sz="3200" dirty="0" smtClean="0"/>
              <a:t>Mobil szenzorok</a:t>
            </a:r>
            <a:endParaRPr lang="en-US" sz="3200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8360" y="1618734"/>
            <a:ext cx="2143681" cy="3867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2" name="AutoShape 3"/>
          <p:cNvSpPr>
            <a:spLocks noChangeArrowheads="1"/>
          </p:cNvSpPr>
          <p:nvPr/>
        </p:nvSpPr>
        <p:spPr bwMode="auto">
          <a:xfrm>
            <a:off x="6405583" y="587252"/>
            <a:ext cx="2011363" cy="639762"/>
          </a:xfrm>
          <a:prstGeom prst="wedgeRoundRectCallout">
            <a:avLst>
              <a:gd name="adj1" fmla="val -102896"/>
              <a:gd name="adj2" fmla="val 171810"/>
              <a:gd name="adj3" fmla="val 16667"/>
            </a:avLst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0876" rIns="90000" bIns="45000" anchor="ctr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9pPr>
          </a:lstStyle>
          <a:p>
            <a:pPr algn="ctr"/>
            <a:r>
              <a:rPr lang="en-US" altLang="en-US" dirty="0" err="1"/>
              <a:t>Gyorsulásmérő</a:t>
            </a:r>
            <a:endParaRPr lang="en-US" altLang="en-US" dirty="0"/>
          </a:p>
        </p:txBody>
      </p:sp>
      <p:sp>
        <p:nvSpPr>
          <p:cNvPr id="13" name="AutoShape 4"/>
          <p:cNvSpPr>
            <a:spLocks noChangeArrowheads="1"/>
          </p:cNvSpPr>
          <p:nvPr/>
        </p:nvSpPr>
        <p:spPr bwMode="auto">
          <a:xfrm>
            <a:off x="6405583" y="1409577"/>
            <a:ext cx="2011363" cy="639762"/>
          </a:xfrm>
          <a:prstGeom prst="wedgeRoundRectCallout">
            <a:avLst>
              <a:gd name="adj1" fmla="val -104039"/>
              <a:gd name="adj2" fmla="val 99184"/>
              <a:gd name="adj3" fmla="val 16667"/>
            </a:avLst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0876" rIns="90000" bIns="45000" anchor="ctr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9pPr>
          </a:lstStyle>
          <a:p>
            <a:pPr algn="ctr"/>
            <a:r>
              <a:rPr lang="en-US" altLang="en-US"/>
              <a:t>Giroszkóp</a:t>
            </a:r>
          </a:p>
        </p:txBody>
      </p:sp>
      <p:sp>
        <p:nvSpPr>
          <p:cNvPr id="14" name="AutoShape 5"/>
          <p:cNvSpPr>
            <a:spLocks noChangeArrowheads="1"/>
          </p:cNvSpPr>
          <p:nvPr/>
        </p:nvSpPr>
        <p:spPr bwMode="auto">
          <a:xfrm>
            <a:off x="6405583" y="2233489"/>
            <a:ext cx="2011363" cy="639763"/>
          </a:xfrm>
          <a:prstGeom prst="wedgeRoundRectCallout">
            <a:avLst>
              <a:gd name="adj1" fmla="val -112640"/>
              <a:gd name="adj2" fmla="val 26703"/>
              <a:gd name="adj3" fmla="val 16667"/>
            </a:avLst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0876" rIns="90000" bIns="45000" anchor="ctr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9pPr>
          </a:lstStyle>
          <a:p>
            <a:pPr algn="ctr"/>
            <a:r>
              <a:rPr lang="en-US" altLang="en-US"/>
              <a:t>Közelség érzékelő</a:t>
            </a:r>
          </a:p>
        </p:txBody>
      </p:sp>
      <p:sp>
        <p:nvSpPr>
          <p:cNvPr id="15" name="AutoShape 6"/>
          <p:cNvSpPr>
            <a:spLocks noChangeArrowheads="1"/>
          </p:cNvSpPr>
          <p:nvPr/>
        </p:nvSpPr>
        <p:spPr bwMode="auto">
          <a:xfrm>
            <a:off x="6405583" y="3055814"/>
            <a:ext cx="2011363" cy="639763"/>
          </a:xfrm>
          <a:prstGeom prst="wedgeRoundRectCallout">
            <a:avLst>
              <a:gd name="adj1" fmla="val -111860"/>
              <a:gd name="adj2" fmla="val -19255"/>
              <a:gd name="adj3" fmla="val 16667"/>
            </a:avLst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0876" rIns="90000" bIns="45000" anchor="ctr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9pPr>
          </a:lstStyle>
          <a:p>
            <a:pPr algn="ctr"/>
            <a:r>
              <a:rPr lang="en-US" altLang="en-US" dirty="0"/>
              <a:t>GPS</a:t>
            </a:r>
          </a:p>
        </p:txBody>
      </p:sp>
      <p:sp>
        <p:nvSpPr>
          <p:cNvPr id="16" name="AutoShape 7"/>
          <p:cNvSpPr>
            <a:spLocks noChangeArrowheads="1"/>
          </p:cNvSpPr>
          <p:nvPr/>
        </p:nvSpPr>
        <p:spPr bwMode="auto">
          <a:xfrm>
            <a:off x="6405583" y="3878139"/>
            <a:ext cx="2011363" cy="639763"/>
          </a:xfrm>
          <a:prstGeom prst="wedgeRoundRectCallout">
            <a:avLst>
              <a:gd name="adj1" fmla="val -105102"/>
              <a:gd name="adj2" fmla="val -3668"/>
              <a:gd name="adj3" fmla="val 16667"/>
            </a:avLst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0876" rIns="90000" bIns="45000" anchor="ctr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9pPr>
          </a:lstStyle>
          <a:p>
            <a:pPr algn="ctr"/>
            <a:r>
              <a:rPr lang="en-US" altLang="en-US"/>
              <a:t>Iránytű</a:t>
            </a:r>
          </a:p>
        </p:txBody>
      </p:sp>
      <p:sp>
        <p:nvSpPr>
          <p:cNvPr id="17" name="AutoShape 8"/>
          <p:cNvSpPr>
            <a:spLocks noChangeArrowheads="1"/>
          </p:cNvSpPr>
          <p:nvPr/>
        </p:nvSpPr>
        <p:spPr bwMode="auto">
          <a:xfrm>
            <a:off x="6496071" y="4702052"/>
            <a:ext cx="2011362" cy="639762"/>
          </a:xfrm>
          <a:prstGeom prst="wedgeRoundRectCallout">
            <a:avLst>
              <a:gd name="adj1" fmla="val -109427"/>
              <a:gd name="adj2" fmla="val -76050"/>
              <a:gd name="adj3" fmla="val 16667"/>
            </a:avLst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0876" rIns="90000" bIns="45000" anchor="ctr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9pPr>
          </a:lstStyle>
          <a:p>
            <a:pPr algn="ctr"/>
            <a:r>
              <a:rPr lang="en-US" altLang="en-US"/>
              <a:t>Barométer</a:t>
            </a:r>
          </a:p>
        </p:txBody>
      </p:sp>
      <p:sp>
        <p:nvSpPr>
          <p:cNvPr id="18" name="AutoShape 9"/>
          <p:cNvSpPr>
            <a:spLocks noChangeArrowheads="1"/>
          </p:cNvSpPr>
          <p:nvPr/>
        </p:nvSpPr>
        <p:spPr bwMode="auto">
          <a:xfrm>
            <a:off x="6496071" y="5524377"/>
            <a:ext cx="2011362" cy="639762"/>
          </a:xfrm>
          <a:prstGeom prst="wedgeRoundRectCallout">
            <a:avLst>
              <a:gd name="adj1" fmla="val -104786"/>
              <a:gd name="adj2" fmla="val -137118"/>
              <a:gd name="adj3" fmla="val 16667"/>
            </a:avLst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0876" rIns="90000" bIns="45000" anchor="ctr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9pPr>
          </a:lstStyle>
          <a:p>
            <a:pPr algn="ctr"/>
            <a:r>
              <a:rPr lang="en-US" altLang="en-US"/>
              <a:t>Hall-szenzor</a:t>
            </a:r>
          </a:p>
        </p:txBody>
      </p:sp>
      <p:sp>
        <p:nvSpPr>
          <p:cNvPr id="19" name="AutoShape 3"/>
          <p:cNvSpPr>
            <a:spLocks noChangeArrowheads="1"/>
          </p:cNvSpPr>
          <p:nvPr/>
        </p:nvSpPr>
        <p:spPr bwMode="auto">
          <a:xfrm>
            <a:off x="457200" y="1227014"/>
            <a:ext cx="2011363" cy="639763"/>
          </a:xfrm>
          <a:prstGeom prst="wedgeRoundRectCallout">
            <a:avLst>
              <a:gd name="adj1" fmla="val 108532"/>
              <a:gd name="adj2" fmla="val 75863"/>
              <a:gd name="adj3" fmla="val 16667"/>
            </a:avLst>
          </a:prstGeom>
          <a:solidFill>
            <a:srgbClr val="7DA647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0876" rIns="90000" bIns="45000" anchor="ctr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9pPr>
          </a:lstStyle>
          <a:p>
            <a:pPr algn="ctr"/>
            <a:r>
              <a:rPr lang="en-US" altLang="en-US"/>
              <a:t>WiFi</a:t>
            </a:r>
          </a:p>
        </p:txBody>
      </p:sp>
      <p:sp>
        <p:nvSpPr>
          <p:cNvPr id="20" name="AutoShape 4"/>
          <p:cNvSpPr>
            <a:spLocks noChangeArrowheads="1"/>
          </p:cNvSpPr>
          <p:nvPr/>
        </p:nvSpPr>
        <p:spPr bwMode="auto">
          <a:xfrm>
            <a:off x="457200" y="2049339"/>
            <a:ext cx="2011363" cy="639763"/>
          </a:xfrm>
          <a:prstGeom prst="wedgeRoundRectCallout">
            <a:avLst>
              <a:gd name="adj1" fmla="val 107525"/>
              <a:gd name="adj2" fmla="val 55928"/>
              <a:gd name="adj3" fmla="val 16667"/>
            </a:avLst>
          </a:prstGeom>
          <a:solidFill>
            <a:srgbClr val="7DA647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0876" rIns="90000" bIns="45000" anchor="ctr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9pPr>
          </a:lstStyle>
          <a:p>
            <a:pPr algn="ctr"/>
            <a:r>
              <a:rPr lang="en-US" altLang="en-US"/>
              <a:t>Mobil</a:t>
            </a:r>
          </a:p>
        </p:txBody>
      </p:sp>
      <p:sp>
        <p:nvSpPr>
          <p:cNvPr id="21" name="AutoShape 5"/>
          <p:cNvSpPr>
            <a:spLocks noChangeArrowheads="1"/>
          </p:cNvSpPr>
          <p:nvPr/>
        </p:nvSpPr>
        <p:spPr bwMode="auto">
          <a:xfrm>
            <a:off x="457200" y="4517902"/>
            <a:ext cx="2011363" cy="639762"/>
          </a:xfrm>
          <a:prstGeom prst="wedgeRoundRectCallout">
            <a:avLst>
              <a:gd name="adj1" fmla="val 104174"/>
              <a:gd name="adj2" fmla="val -73309"/>
              <a:gd name="adj3" fmla="val 16667"/>
            </a:avLst>
          </a:prstGeom>
          <a:solidFill>
            <a:srgbClr val="7DA647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0876" rIns="90000" bIns="45000" anchor="ctr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9pPr>
          </a:lstStyle>
          <a:p>
            <a:pPr algn="ctr"/>
            <a:r>
              <a:rPr lang="en-US" altLang="en-US"/>
              <a:t>Mikrofon</a:t>
            </a:r>
          </a:p>
        </p:txBody>
      </p:sp>
      <p:sp>
        <p:nvSpPr>
          <p:cNvPr id="22" name="AutoShape 6"/>
          <p:cNvSpPr>
            <a:spLocks noChangeArrowheads="1"/>
          </p:cNvSpPr>
          <p:nvPr/>
        </p:nvSpPr>
        <p:spPr bwMode="auto">
          <a:xfrm>
            <a:off x="457200" y="5341814"/>
            <a:ext cx="2011363" cy="639763"/>
          </a:xfrm>
          <a:prstGeom prst="wedgeRoundRectCallout">
            <a:avLst>
              <a:gd name="adj1" fmla="val 102889"/>
              <a:gd name="adj2" fmla="val -106715"/>
              <a:gd name="adj3" fmla="val 16667"/>
            </a:avLst>
          </a:prstGeom>
          <a:solidFill>
            <a:srgbClr val="7DA647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0876" rIns="90000" bIns="45000" anchor="ctr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9pPr>
          </a:lstStyle>
          <a:p>
            <a:pPr algn="ctr"/>
            <a:r>
              <a:rPr lang="en-US" altLang="en-US"/>
              <a:t>Kamera</a:t>
            </a:r>
          </a:p>
        </p:txBody>
      </p:sp>
      <p:sp>
        <p:nvSpPr>
          <p:cNvPr id="23" name="AutoShape 7"/>
          <p:cNvSpPr>
            <a:spLocks noChangeArrowheads="1"/>
          </p:cNvSpPr>
          <p:nvPr/>
        </p:nvSpPr>
        <p:spPr bwMode="auto">
          <a:xfrm>
            <a:off x="457200" y="2871664"/>
            <a:ext cx="2011363" cy="639763"/>
          </a:xfrm>
          <a:prstGeom prst="wedgeRoundRectCallout">
            <a:avLst>
              <a:gd name="adj1" fmla="val 108474"/>
              <a:gd name="adj2" fmla="val -1226"/>
              <a:gd name="adj3" fmla="val 16667"/>
            </a:avLst>
          </a:prstGeom>
          <a:solidFill>
            <a:srgbClr val="7DA647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0876" rIns="90000" bIns="45000" anchor="ctr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9pPr>
          </a:lstStyle>
          <a:p>
            <a:pPr algn="ctr"/>
            <a:r>
              <a:rPr lang="en-US" altLang="en-US"/>
              <a:t>NFC</a:t>
            </a:r>
          </a:p>
        </p:txBody>
      </p:sp>
      <p:sp>
        <p:nvSpPr>
          <p:cNvPr id="24" name="AutoShape 8"/>
          <p:cNvSpPr>
            <a:spLocks noChangeArrowheads="1"/>
          </p:cNvSpPr>
          <p:nvPr/>
        </p:nvSpPr>
        <p:spPr bwMode="auto">
          <a:xfrm>
            <a:off x="457200" y="3695577"/>
            <a:ext cx="2011363" cy="639762"/>
          </a:xfrm>
          <a:prstGeom prst="wedgeRoundRectCallout">
            <a:avLst>
              <a:gd name="adj1" fmla="val 111825"/>
              <a:gd name="adj2" fmla="val -72431"/>
              <a:gd name="adj3" fmla="val 16667"/>
            </a:avLst>
          </a:prstGeom>
          <a:solidFill>
            <a:srgbClr val="7DA647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0876" rIns="90000" bIns="45000" anchor="ctr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9pPr>
          </a:lstStyle>
          <a:p>
            <a:pPr algn="ctr"/>
            <a:r>
              <a:rPr lang="en-US" altLang="en-US"/>
              <a:t>Bluetooth</a:t>
            </a:r>
          </a:p>
        </p:txBody>
      </p:sp>
      <p:sp>
        <p:nvSpPr>
          <p:cNvPr id="25" name="AutoShape 17"/>
          <p:cNvSpPr>
            <a:spLocks noChangeArrowheads="1"/>
          </p:cNvSpPr>
          <p:nvPr/>
        </p:nvSpPr>
        <p:spPr bwMode="auto">
          <a:xfrm>
            <a:off x="1720379" y="978971"/>
            <a:ext cx="2011362" cy="639763"/>
          </a:xfrm>
          <a:prstGeom prst="wedgeRoundRectCallout">
            <a:avLst>
              <a:gd name="adj1" fmla="val 64624"/>
              <a:gd name="adj2" fmla="val 124926"/>
              <a:gd name="adj3" fmla="val 16667"/>
            </a:avLst>
          </a:prstGeom>
          <a:solidFill>
            <a:srgbClr val="FF9966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0876" rIns="90000" bIns="45000" anchor="ctr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9pPr>
          </a:lstStyle>
          <a:p>
            <a:pPr algn="ctr"/>
            <a:r>
              <a:rPr lang="en-US" altLang="en-US"/>
              <a:t>Képernyő állapota</a:t>
            </a:r>
          </a:p>
        </p:txBody>
      </p:sp>
      <p:sp>
        <p:nvSpPr>
          <p:cNvPr id="26" name="AutoShape 18"/>
          <p:cNvSpPr>
            <a:spLocks noChangeArrowheads="1"/>
          </p:cNvSpPr>
          <p:nvPr/>
        </p:nvSpPr>
        <p:spPr bwMode="auto">
          <a:xfrm>
            <a:off x="1720379" y="1801296"/>
            <a:ext cx="2011362" cy="639763"/>
          </a:xfrm>
          <a:prstGeom prst="wedgeRoundRectCallout">
            <a:avLst>
              <a:gd name="adj1" fmla="val 75177"/>
              <a:gd name="adj2" fmla="val 70183"/>
              <a:gd name="adj3" fmla="val 16667"/>
            </a:avLst>
          </a:prstGeom>
          <a:solidFill>
            <a:srgbClr val="FF9966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0876" rIns="90000" bIns="45000" anchor="ctr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9pPr>
          </a:lstStyle>
          <a:p>
            <a:pPr algn="ctr"/>
            <a:r>
              <a:rPr lang="en-US" altLang="en-US"/>
              <a:t>Telefon állapota</a:t>
            </a:r>
          </a:p>
        </p:txBody>
      </p:sp>
      <p:sp>
        <p:nvSpPr>
          <p:cNvPr id="27" name="AutoShape 19"/>
          <p:cNvSpPr>
            <a:spLocks noChangeArrowheads="1"/>
          </p:cNvSpPr>
          <p:nvPr/>
        </p:nvSpPr>
        <p:spPr bwMode="auto">
          <a:xfrm>
            <a:off x="1720379" y="2623621"/>
            <a:ext cx="2011362" cy="639763"/>
          </a:xfrm>
          <a:prstGeom prst="wedgeRoundRectCallout">
            <a:avLst>
              <a:gd name="adj1" fmla="val 75792"/>
              <a:gd name="adj2" fmla="val 58528"/>
              <a:gd name="adj3" fmla="val 16667"/>
            </a:avLst>
          </a:prstGeom>
          <a:solidFill>
            <a:srgbClr val="FF9966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0876" rIns="90000" bIns="45000" anchor="ctr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9pPr>
          </a:lstStyle>
          <a:p>
            <a:pPr algn="ctr"/>
            <a:r>
              <a:rPr lang="en-US" altLang="en-US"/>
              <a:t>Akku</a:t>
            </a:r>
          </a:p>
        </p:txBody>
      </p:sp>
      <p:sp>
        <p:nvSpPr>
          <p:cNvPr id="28" name="AutoShape 20"/>
          <p:cNvSpPr>
            <a:spLocks noChangeArrowheads="1"/>
          </p:cNvSpPr>
          <p:nvPr/>
        </p:nvSpPr>
        <p:spPr bwMode="auto">
          <a:xfrm>
            <a:off x="1720379" y="3447534"/>
            <a:ext cx="2011362" cy="639762"/>
          </a:xfrm>
          <a:prstGeom prst="wedgeRoundRectCallout">
            <a:avLst>
              <a:gd name="adj1" fmla="val 94614"/>
              <a:gd name="adj2" fmla="val -231756"/>
              <a:gd name="adj3" fmla="val 16667"/>
            </a:avLst>
          </a:prstGeom>
          <a:solidFill>
            <a:srgbClr val="FF9966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0876" rIns="90000" bIns="45000" anchor="ctr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9pPr>
          </a:lstStyle>
          <a:p>
            <a:pPr algn="ctr"/>
            <a:r>
              <a:rPr lang="en-US" altLang="en-US"/>
              <a:t>Telefonhívások</a:t>
            </a:r>
          </a:p>
        </p:txBody>
      </p:sp>
      <p:sp>
        <p:nvSpPr>
          <p:cNvPr id="29" name="AutoShape 21"/>
          <p:cNvSpPr>
            <a:spLocks noChangeArrowheads="1"/>
          </p:cNvSpPr>
          <p:nvPr/>
        </p:nvSpPr>
        <p:spPr bwMode="auto">
          <a:xfrm>
            <a:off x="1720379" y="4269859"/>
            <a:ext cx="2011362" cy="639762"/>
          </a:xfrm>
          <a:prstGeom prst="wedgeRoundRectCallout">
            <a:avLst>
              <a:gd name="adj1" fmla="val 84728"/>
              <a:gd name="adj2" fmla="val -85891"/>
              <a:gd name="adj3" fmla="val 16667"/>
            </a:avLst>
          </a:prstGeom>
          <a:solidFill>
            <a:srgbClr val="FF9966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0876" rIns="90000" bIns="45000" anchor="ctr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9pPr>
          </a:lstStyle>
          <a:p>
            <a:pPr algn="ctr"/>
            <a:r>
              <a:rPr lang="en-US" altLang="en-US"/>
              <a:t>Üzenetek</a:t>
            </a:r>
          </a:p>
        </p:txBody>
      </p:sp>
      <p:sp>
        <p:nvSpPr>
          <p:cNvPr id="30" name="AutoShape 22"/>
          <p:cNvSpPr>
            <a:spLocks noChangeArrowheads="1"/>
          </p:cNvSpPr>
          <p:nvPr/>
        </p:nvSpPr>
        <p:spPr bwMode="auto">
          <a:xfrm>
            <a:off x="1720379" y="5093771"/>
            <a:ext cx="2011362" cy="639763"/>
          </a:xfrm>
          <a:prstGeom prst="wedgeRoundRectCallout">
            <a:avLst>
              <a:gd name="adj1" fmla="val 92936"/>
              <a:gd name="adj2" fmla="val -161755"/>
              <a:gd name="adj3" fmla="val 16667"/>
            </a:avLst>
          </a:prstGeom>
          <a:solidFill>
            <a:srgbClr val="FF9966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0876" rIns="90000" bIns="45000" anchor="ctr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9pPr>
          </a:lstStyle>
          <a:p>
            <a:pPr algn="ctr"/>
            <a:r>
              <a:rPr lang="en-US" altLang="en-US"/>
              <a:t>Kapcsolatok</a:t>
            </a:r>
          </a:p>
        </p:txBody>
      </p:sp>
      <p:sp>
        <p:nvSpPr>
          <p:cNvPr id="31" name="AutoShape 23"/>
          <p:cNvSpPr>
            <a:spLocks noChangeArrowheads="1"/>
          </p:cNvSpPr>
          <p:nvPr/>
        </p:nvSpPr>
        <p:spPr bwMode="auto">
          <a:xfrm>
            <a:off x="1720379" y="5916096"/>
            <a:ext cx="2011362" cy="639763"/>
          </a:xfrm>
          <a:prstGeom prst="wedgeRoundRectCallout">
            <a:avLst>
              <a:gd name="adj1" fmla="val 92379"/>
              <a:gd name="adj2" fmla="val -169492"/>
              <a:gd name="adj3" fmla="val 16667"/>
            </a:avLst>
          </a:prstGeom>
          <a:solidFill>
            <a:srgbClr val="FF9966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0876" rIns="90000" bIns="45000" anchor="ctr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9pPr>
          </a:lstStyle>
          <a:p>
            <a:pPr algn="ctr"/>
            <a:r>
              <a:rPr lang="en-US" altLang="en-US"/>
              <a:t>Telepített</a:t>
            </a:r>
          </a:p>
          <a:p>
            <a:pPr algn="ctr"/>
            <a:r>
              <a:rPr lang="en-US" altLang="en-US"/>
              <a:t>alkalmazások</a:t>
            </a:r>
          </a:p>
        </p:txBody>
      </p:sp>
      <p:sp>
        <p:nvSpPr>
          <p:cNvPr id="32" name="AutoShape 24"/>
          <p:cNvSpPr>
            <a:spLocks noChangeArrowheads="1"/>
          </p:cNvSpPr>
          <p:nvPr/>
        </p:nvSpPr>
        <p:spPr bwMode="auto">
          <a:xfrm>
            <a:off x="5097120" y="430796"/>
            <a:ext cx="2011362" cy="639762"/>
          </a:xfrm>
          <a:prstGeom prst="wedgeRoundRectCallout">
            <a:avLst>
              <a:gd name="adj1" fmla="val -81523"/>
              <a:gd name="adj2" fmla="val 174334"/>
              <a:gd name="adj3" fmla="val 16667"/>
            </a:avLst>
          </a:prstGeom>
          <a:solidFill>
            <a:srgbClr val="FF9966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0876" rIns="90000" bIns="45000" anchor="ctr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9pPr>
          </a:lstStyle>
          <a:p>
            <a:pPr algn="ctr"/>
            <a:r>
              <a:rPr lang="en-US" altLang="en-US"/>
              <a:t>Érintési pontok</a:t>
            </a:r>
          </a:p>
        </p:txBody>
      </p:sp>
      <p:sp>
        <p:nvSpPr>
          <p:cNvPr id="33" name="AutoShape 25"/>
          <p:cNvSpPr>
            <a:spLocks noChangeArrowheads="1"/>
          </p:cNvSpPr>
          <p:nvPr/>
        </p:nvSpPr>
        <p:spPr bwMode="auto">
          <a:xfrm>
            <a:off x="5097120" y="1253121"/>
            <a:ext cx="2011362" cy="639762"/>
          </a:xfrm>
          <a:prstGeom prst="wedgeRoundRectCallout">
            <a:avLst>
              <a:gd name="adj1" fmla="val -76111"/>
              <a:gd name="adj2" fmla="val 105582"/>
              <a:gd name="adj3" fmla="val 16667"/>
            </a:avLst>
          </a:prstGeom>
          <a:solidFill>
            <a:srgbClr val="FF9966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0876" rIns="90000" bIns="45000" anchor="ctr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9pPr>
          </a:lstStyle>
          <a:p>
            <a:pPr algn="ctr"/>
            <a:r>
              <a:rPr lang="en-US" altLang="en-US"/>
              <a:t>Orientáció</a:t>
            </a:r>
          </a:p>
        </p:txBody>
      </p:sp>
      <p:sp>
        <p:nvSpPr>
          <p:cNvPr id="34" name="AutoShape 26"/>
          <p:cNvSpPr>
            <a:spLocks noChangeArrowheads="1"/>
          </p:cNvSpPr>
          <p:nvPr/>
        </p:nvSpPr>
        <p:spPr bwMode="auto">
          <a:xfrm>
            <a:off x="5097120" y="2077033"/>
            <a:ext cx="2011362" cy="639763"/>
          </a:xfrm>
          <a:prstGeom prst="wedgeRoundRectCallout">
            <a:avLst>
              <a:gd name="adj1" fmla="val -78338"/>
              <a:gd name="adj2" fmla="val 79896"/>
              <a:gd name="adj3" fmla="val 16667"/>
            </a:avLst>
          </a:prstGeom>
          <a:solidFill>
            <a:srgbClr val="FF9966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0876" rIns="90000" bIns="45000" anchor="ctr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9pPr>
          </a:lstStyle>
          <a:p>
            <a:pPr algn="ctr"/>
            <a:r>
              <a:rPr lang="en-US" altLang="en-US"/>
              <a:t>Alkalmazás-</a:t>
            </a:r>
          </a:p>
          <a:p>
            <a:pPr algn="ctr"/>
            <a:r>
              <a:rPr lang="en-US" altLang="en-US"/>
              <a:t>használat</a:t>
            </a:r>
          </a:p>
        </p:txBody>
      </p:sp>
      <p:sp>
        <p:nvSpPr>
          <p:cNvPr id="35" name="AutoShape 27"/>
          <p:cNvSpPr>
            <a:spLocks noChangeArrowheads="1"/>
          </p:cNvSpPr>
          <p:nvPr/>
        </p:nvSpPr>
        <p:spPr bwMode="auto">
          <a:xfrm>
            <a:off x="5097120" y="2899358"/>
            <a:ext cx="2011362" cy="639763"/>
          </a:xfrm>
          <a:prstGeom prst="wedgeRoundRectCallout">
            <a:avLst>
              <a:gd name="adj1" fmla="val -76102"/>
              <a:gd name="adj2" fmla="val 58909"/>
              <a:gd name="adj3" fmla="val 16667"/>
            </a:avLst>
          </a:prstGeom>
          <a:solidFill>
            <a:srgbClr val="FF9966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0876" rIns="90000" bIns="45000" anchor="ctr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9pPr>
          </a:lstStyle>
          <a:p>
            <a:pPr algn="ctr"/>
            <a:r>
              <a:rPr lang="en-US" altLang="en-US"/>
              <a:t>Widgetek</a:t>
            </a:r>
          </a:p>
        </p:txBody>
      </p:sp>
      <p:sp>
        <p:nvSpPr>
          <p:cNvPr id="36" name="AutoShape 28"/>
          <p:cNvSpPr>
            <a:spLocks noChangeArrowheads="1"/>
          </p:cNvSpPr>
          <p:nvPr/>
        </p:nvSpPr>
        <p:spPr bwMode="auto">
          <a:xfrm>
            <a:off x="5097120" y="3721683"/>
            <a:ext cx="2011362" cy="639763"/>
          </a:xfrm>
          <a:prstGeom prst="wedgeRoundRectCallout">
            <a:avLst>
              <a:gd name="adj1" fmla="val -68560"/>
              <a:gd name="adj2" fmla="val 22283"/>
              <a:gd name="adj3" fmla="val 16667"/>
            </a:avLst>
          </a:prstGeom>
          <a:solidFill>
            <a:srgbClr val="FF9966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0876" rIns="90000" bIns="45000" anchor="ctr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9pPr>
          </a:lstStyle>
          <a:p>
            <a:pPr algn="ctr"/>
            <a:r>
              <a:rPr lang="en-US" altLang="en-US"/>
              <a:t>Tárhely</a:t>
            </a:r>
          </a:p>
        </p:txBody>
      </p:sp>
      <p:sp>
        <p:nvSpPr>
          <p:cNvPr id="37" name="AutoShape 29"/>
          <p:cNvSpPr>
            <a:spLocks noChangeArrowheads="1"/>
          </p:cNvSpPr>
          <p:nvPr/>
        </p:nvSpPr>
        <p:spPr bwMode="auto">
          <a:xfrm>
            <a:off x="5097120" y="4545596"/>
            <a:ext cx="2011362" cy="639762"/>
          </a:xfrm>
          <a:prstGeom prst="wedgeRoundRectCallout">
            <a:avLst>
              <a:gd name="adj1" fmla="val -61073"/>
              <a:gd name="adj2" fmla="val -61692"/>
              <a:gd name="adj3" fmla="val 16667"/>
            </a:avLst>
          </a:prstGeom>
          <a:solidFill>
            <a:srgbClr val="FF9966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0876" rIns="90000" bIns="45000" anchor="ctr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9pPr>
          </a:lstStyle>
          <a:p>
            <a:pPr algn="ctr"/>
            <a:r>
              <a:rPr lang="en-US" altLang="en-US"/>
              <a:t>Hálózati forgalom</a:t>
            </a:r>
          </a:p>
        </p:txBody>
      </p:sp>
      <p:sp>
        <p:nvSpPr>
          <p:cNvPr id="38" name="AutoShape 30"/>
          <p:cNvSpPr>
            <a:spLocks noChangeArrowheads="1"/>
          </p:cNvSpPr>
          <p:nvPr/>
        </p:nvSpPr>
        <p:spPr bwMode="auto">
          <a:xfrm>
            <a:off x="5097120" y="5367921"/>
            <a:ext cx="2011362" cy="639762"/>
          </a:xfrm>
          <a:prstGeom prst="wedgeRoundRectCallout">
            <a:avLst>
              <a:gd name="adj1" fmla="val -67570"/>
              <a:gd name="adj2" fmla="val -58797"/>
              <a:gd name="adj3" fmla="val 16667"/>
            </a:avLst>
          </a:prstGeom>
          <a:solidFill>
            <a:srgbClr val="FF9966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0876" rIns="90000" bIns="45000" anchor="ctr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9pPr>
          </a:lstStyle>
          <a:p>
            <a:pPr algn="ctr"/>
            <a:r>
              <a:rPr lang="en-US" altLang="en-US"/>
              <a:t>Csatlakoztatott</a:t>
            </a:r>
          </a:p>
          <a:p>
            <a:pPr algn="ctr"/>
            <a:r>
              <a:rPr lang="en-US" altLang="en-US"/>
              <a:t>eszközök</a:t>
            </a:r>
          </a:p>
        </p:txBody>
      </p:sp>
    </p:spTree>
    <p:extLst>
      <p:ext uri="{BB962C8B-B14F-4D97-AF65-F5344CB8AC3E}">
        <p14:creationId xmlns:p14="http://schemas.microsoft.com/office/powerpoint/2010/main" val="3168359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sz="3200" dirty="0" smtClean="0"/>
              <a:t>Mobil szenzorok</a:t>
            </a:r>
            <a:endParaRPr lang="en-US" sz="3200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8360" y="1618734"/>
            <a:ext cx="2143681" cy="3867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2" name="AutoShape 3"/>
          <p:cNvSpPr>
            <a:spLocks noChangeArrowheads="1"/>
          </p:cNvSpPr>
          <p:nvPr/>
        </p:nvSpPr>
        <p:spPr bwMode="auto">
          <a:xfrm>
            <a:off x="6405583" y="587252"/>
            <a:ext cx="2011363" cy="639762"/>
          </a:xfrm>
          <a:prstGeom prst="wedgeRoundRectCallout">
            <a:avLst>
              <a:gd name="adj1" fmla="val -102896"/>
              <a:gd name="adj2" fmla="val 171810"/>
              <a:gd name="adj3" fmla="val 16667"/>
            </a:avLst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0876" rIns="90000" bIns="45000" anchor="ctr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9pPr>
          </a:lstStyle>
          <a:p>
            <a:pPr algn="ctr"/>
            <a:r>
              <a:rPr lang="en-US" altLang="en-US" dirty="0" err="1"/>
              <a:t>Gyorsulásmérő</a:t>
            </a:r>
            <a:endParaRPr lang="en-US" altLang="en-US" dirty="0"/>
          </a:p>
        </p:txBody>
      </p:sp>
      <p:sp>
        <p:nvSpPr>
          <p:cNvPr id="13" name="AutoShape 4"/>
          <p:cNvSpPr>
            <a:spLocks noChangeArrowheads="1"/>
          </p:cNvSpPr>
          <p:nvPr/>
        </p:nvSpPr>
        <p:spPr bwMode="auto">
          <a:xfrm>
            <a:off x="6405583" y="1409577"/>
            <a:ext cx="2011363" cy="639762"/>
          </a:xfrm>
          <a:prstGeom prst="wedgeRoundRectCallout">
            <a:avLst>
              <a:gd name="adj1" fmla="val -104039"/>
              <a:gd name="adj2" fmla="val 99184"/>
              <a:gd name="adj3" fmla="val 16667"/>
            </a:avLst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0876" rIns="90000" bIns="45000" anchor="ctr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9pPr>
          </a:lstStyle>
          <a:p>
            <a:pPr algn="ctr"/>
            <a:r>
              <a:rPr lang="en-US" altLang="en-US"/>
              <a:t>Giroszkóp</a:t>
            </a:r>
          </a:p>
        </p:txBody>
      </p:sp>
      <p:sp>
        <p:nvSpPr>
          <p:cNvPr id="14" name="AutoShape 5"/>
          <p:cNvSpPr>
            <a:spLocks noChangeArrowheads="1"/>
          </p:cNvSpPr>
          <p:nvPr/>
        </p:nvSpPr>
        <p:spPr bwMode="auto">
          <a:xfrm>
            <a:off x="6405583" y="2233489"/>
            <a:ext cx="2011363" cy="639763"/>
          </a:xfrm>
          <a:prstGeom prst="wedgeRoundRectCallout">
            <a:avLst>
              <a:gd name="adj1" fmla="val -112640"/>
              <a:gd name="adj2" fmla="val 26703"/>
              <a:gd name="adj3" fmla="val 16667"/>
            </a:avLst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0876" rIns="90000" bIns="45000" anchor="ctr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9pPr>
          </a:lstStyle>
          <a:p>
            <a:pPr algn="ctr"/>
            <a:r>
              <a:rPr lang="en-US" altLang="en-US"/>
              <a:t>Közelség érzékelő</a:t>
            </a:r>
          </a:p>
        </p:txBody>
      </p:sp>
      <p:sp>
        <p:nvSpPr>
          <p:cNvPr id="15" name="AutoShape 6"/>
          <p:cNvSpPr>
            <a:spLocks noChangeArrowheads="1"/>
          </p:cNvSpPr>
          <p:nvPr/>
        </p:nvSpPr>
        <p:spPr bwMode="auto">
          <a:xfrm>
            <a:off x="6405583" y="3055814"/>
            <a:ext cx="2011363" cy="639763"/>
          </a:xfrm>
          <a:prstGeom prst="wedgeRoundRectCallout">
            <a:avLst>
              <a:gd name="adj1" fmla="val -111860"/>
              <a:gd name="adj2" fmla="val -19255"/>
              <a:gd name="adj3" fmla="val 16667"/>
            </a:avLst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0876" rIns="90000" bIns="45000" anchor="ctr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9pPr>
          </a:lstStyle>
          <a:p>
            <a:pPr algn="ctr"/>
            <a:r>
              <a:rPr lang="en-US" altLang="en-US" dirty="0"/>
              <a:t>GPS</a:t>
            </a:r>
          </a:p>
        </p:txBody>
      </p:sp>
      <p:sp>
        <p:nvSpPr>
          <p:cNvPr id="16" name="AutoShape 7"/>
          <p:cNvSpPr>
            <a:spLocks noChangeArrowheads="1"/>
          </p:cNvSpPr>
          <p:nvPr/>
        </p:nvSpPr>
        <p:spPr bwMode="auto">
          <a:xfrm>
            <a:off x="6405583" y="3878139"/>
            <a:ext cx="2011363" cy="639763"/>
          </a:xfrm>
          <a:prstGeom prst="wedgeRoundRectCallout">
            <a:avLst>
              <a:gd name="adj1" fmla="val -105102"/>
              <a:gd name="adj2" fmla="val -3668"/>
              <a:gd name="adj3" fmla="val 16667"/>
            </a:avLst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0876" rIns="90000" bIns="45000" anchor="ctr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9pPr>
          </a:lstStyle>
          <a:p>
            <a:pPr algn="ctr"/>
            <a:r>
              <a:rPr lang="en-US" altLang="en-US"/>
              <a:t>Iránytű</a:t>
            </a:r>
          </a:p>
        </p:txBody>
      </p:sp>
      <p:sp>
        <p:nvSpPr>
          <p:cNvPr id="17" name="AutoShape 8"/>
          <p:cNvSpPr>
            <a:spLocks noChangeArrowheads="1"/>
          </p:cNvSpPr>
          <p:nvPr/>
        </p:nvSpPr>
        <p:spPr bwMode="auto">
          <a:xfrm>
            <a:off x="6496071" y="4702052"/>
            <a:ext cx="2011362" cy="639762"/>
          </a:xfrm>
          <a:prstGeom prst="wedgeRoundRectCallout">
            <a:avLst>
              <a:gd name="adj1" fmla="val -109427"/>
              <a:gd name="adj2" fmla="val -76050"/>
              <a:gd name="adj3" fmla="val 16667"/>
            </a:avLst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0876" rIns="90000" bIns="45000" anchor="ctr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9pPr>
          </a:lstStyle>
          <a:p>
            <a:pPr algn="ctr"/>
            <a:r>
              <a:rPr lang="en-US" altLang="en-US"/>
              <a:t>Barométer</a:t>
            </a:r>
          </a:p>
        </p:txBody>
      </p:sp>
      <p:sp>
        <p:nvSpPr>
          <p:cNvPr id="18" name="AutoShape 9"/>
          <p:cNvSpPr>
            <a:spLocks noChangeArrowheads="1"/>
          </p:cNvSpPr>
          <p:nvPr/>
        </p:nvSpPr>
        <p:spPr bwMode="auto">
          <a:xfrm>
            <a:off x="6496071" y="5524377"/>
            <a:ext cx="2011362" cy="639762"/>
          </a:xfrm>
          <a:prstGeom prst="wedgeRoundRectCallout">
            <a:avLst>
              <a:gd name="adj1" fmla="val -104786"/>
              <a:gd name="adj2" fmla="val -137118"/>
              <a:gd name="adj3" fmla="val 16667"/>
            </a:avLst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0876" rIns="90000" bIns="45000" anchor="ctr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9pPr>
          </a:lstStyle>
          <a:p>
            <a:pPr algn="ctr"/>
            <a:r>
              <a:rPr lang="en-US" altLang="en-US"/>
              <a:t>Hall-szenzor</a:t>
            </a:r>
          </a:p>
        </p:txBody>
      </p:sp>
      <p:sp>
        <p:nvSpPr>
          <p:cNvPr id="19" name="AutoShape 3"/>
          <p:cNvSpPr>
            <a:spLocks noChangeArrowheads="1"/>
          </p:cNvSpPr>
          <p:nvPr/>
        </p:nvSpPr>
        <p:spPr bwMode="auto">
          <a:xfrm>
            <a:off x="457200" y="1227014"/>
            <a:ext cx="2011363" cy="639763"/>
          </a:xfrm>
          <a:prstGeom prst="wedgeRoundRectCallout">
            <a:avLst>
              <a:gd name="adj1" fmla="val 108532"/>
              <a:gd name="adj2" fmla="val 75863"/>
              <a:gd name="adj3" fmla="val 16667"/>
            </a:avLst>
          </a:prstGeom>
          <a:solidFill>
            <a:srgbClr val="7DA647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0876" rIns="90000" bIns="45000" anchor="ctr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9pPr>
          </a:lstStyle>
          <a:p>
            <a:pPr algn="ctr"/>
            <a:r>
              <a:rPr lang="en-US" altLang="en-US"/>
              <a:t>WiFi</a:t>
            </a:r>
          </a:p>
        </p:txBody>
      </p:sp>
      <p:sp>
        <p:nvSpPr>
          <p:cNvPr id="20" name="AutoShape 4"/>
          <p:cNvSpPr>
            <a:spLocks noChangeArrowheads="1"/>
          </p:cNvSpPr>
          <p:nvPr/>
        </p:nvSpPr>
        <p:spPr bwMode="auto">
          <a:xfrm>
            <a:off x="457200" y="2049339"/>
            <a:ext cx="2011363" cy="639763"/>
          </a:xfrm>
          <a:prstGeom prst="wedgeRoundRectCallout">
            <a:avLst>
              <a:gd name="adj1" fmla="val 107525"/>
              <a:gd name="adj2" fmla="val 55928"/>
              <a:gd name="adj3" fmla="val 16667"/>
            </a:avLst>
          </a:prstGeom>
          <a:solidFill>
            <a:srgbClr val="7DA647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0876" rIns="90000" bIns="45000" anchor="ctr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9pPr>
          </a:lstStyle>
          <a:p>
            <a:pPr algn="ctr"/>
            <a:r>
              <a:rPr lang="en-US" altLang="en-US"/>
              <a:t>Mobil</a:t>
            </a:r>
          </a:p>
        </p:txBody>
      </p:sp>
      <p:sp>
        <p:nvSpPr>
          <p:cNvPr id="21" name="AutoShape 5"/>
          <p:cNvSpPr>
            <a:spLocks noChangeArrowheads="1"/>
          </p:cNvSpPr>
          <p:nvPr/>
        </p:nvSpPr>
        <p:spPr bwMode="auto">
          <a:xfrm>
            <a:off x="457200" y="4517902"/>
            <a:ext cx="2011363" cy="639762"/>
          </a:xfrm>
          <a:prstGeom prst="wedgeRoundRectCallout">
            <a:avLst>
              <a:gd name="adj1" fmla="val 104174"/>
              <a:gd name="adj2" fmla="val -73309"/>
              <a:gd name="adj3" fmla="val 16667"/>
            </a:avLst>
          </a:prstGeom>
          <a:solidFill>
            <a:srgbClr val="7DA647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0876" rIns="90000" bIns="45000" anchor="ctr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9pPr>
          </a:lstStyle>
          <a:p>
            <a:pPr algn="ctr"/>
            <a:r>
              <a:rPr lang="en-US" altLang="en-US"/>
              <a:t>Mikrofon</a:t>
            </a:r>
          </a:p>
        </p:txBody>
      </p:sp>
      <p:sp>
        <p:nvSpPr>
          <p:cNvPr id="22" name="AutoShape 6"/>
          <p:cNvSpPr>
            <a:spLocks noChangeArrowheads="1"/>
          </p:cNvSpPr>
          <p:nvPr/>
        </p:nvSpPr>
        <p:spPr bwMode="auto">
          <a:xfrm>
            <a:off x="457200" y="5341814"/>
            <a:ext cx="2011363" cy="639763"/>
          </a:xfrm>
          <a:prstGeom prst="wedgeRoundRectCallout">
            <a:avLst>
              <a:gd name="adj1" fmla="val 102889"/>
              <a:gd name="adj2" fmla="val -106715"/>
              <a:gd name="adj3" fmla="val 16667"/>
            </a:avLst>
          </a:prstGeom>
          <a:solidFill>
            <a:srgbClr val="7DA647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0876" rIns="90000" bIns="45000" anchor="ctr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9pPr>
          </a:lstStyle>
          <a:p>
            <a:pPr algn="ctr"/>
            <a:r>
              <a:rPr lang="en-US" altLang="en-US"/>
              <a:t>Kamera</a:t>
            </a:r>
          </a:p>
        </p:txBody>
      </p:sp>
      <p:sp>
        <p:nvSpPr>
          <p:cNvPr id="23" name="AutoShape 7"/>
          <p:cNvSpPr>
            <a:spLocks noChangeArrowheads="1"/>
          </p:cNvSpPr>
          <p:nvPr/>
        </p:nvSpPr>
        <p:spPr bwMode="auto">
          <a:xfrm>
            <a:off x="457200" y="2871664"/>
            <a:ext cx="2011363" cy="639763"/>
          </a:xfrm>
          <a:prstGeom prst="wedgeRoundRectCallout">
            <a:avLst>
              <a:gd name="adj1" fmla="val 108474"/>
              <a:gd name="adj2" fmla="val -1226"/>
              <a:gd name="adj3" fmla="val 16667"/>
            </a:avLst>
          </a:prstGeom>
          <a:solidFill>
            <a:srgbClr val="7DA647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0876" rIns="90000" bIns="45000" anchor="ctr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9pPr>
          </a:lstStyle>
          <a:p>
            <a:pPr algn="ctr"/>
            <a:r>
              <a:rPr lang="en-US" altLang="en-US"/>
              <a:t>NFC</a:t>
            </a:r>
          </a:p>
        </p:txBody>
      </p:sp>
      <p:sp>
        <p:nvSpPr>
          <p:cNvPr id="24" name="AutoShape 8"/>
          <p:cNvSpPr>
            <a:spLocks noChangeArrowheads="1"/>
          </p:cNvSpPr>
          <p:nvPr/>
        </p:nvSpPr>
        <p:spPr bwMode="auto">
          <a:xfrm>
            <a:off x="457200" y="3695577"/>
            <a:ext cx="2011363" cy="639762"/>
          </a:xfrm>
          <a:prstGeom prst="wedgeRoundRectCallout">
            <a:avLst>
              <a:gd name="adj1" fmla="val 111825"/>
              <a:gd name="adj2" fmla="val -72431"/>
              <a:gd name="adj3" fmla="val 16667"/>
            </a:avLst>
          </a:prstGeom>
          <a:solidFill>
            <a:srgbClr val="7DA647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0876" rIns="90000" bIns="45000" anchor="ctr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9pPr>
          </a:lstStyle>
          <a:p>
            <a:pPr algn="ctr"/>
            <a:r>
              <a:rPr lang="en-US" altLang="en-US"/>
              <a:t>Bluetooth</a:t>
            </a:r>
          </a:p>
        </p:txBody>
      </p:sp>
      <p:sp>
        <p:nvSpPr>
          <p:cNvPr id="25" name="AutoShape 17"/>
          <p:cNvSpPr>
            <a:spLocks noChangeArrowheads="1"/>
          </p:cNvSpPr>
          <p:nvPr/>
        </p:nvSpPr>
        <p:spPr bwMode="auto">
          <a:xfrm>
            <a:off x="1720379" y="978971"/>
            <a:ext cx="2011362" cy="639763"/>
          </a:xfrm>
          <a:prstGeom prst="wedgeRoundRectCallout">
            <a:avLst>
              <a:gd name="adj1" fmla="val 64624"/>
              <a:gd name="adj2" fmla="val 124926"/>
              <a:gd name="adj3" fmla="val 16667"/>
            </a:avLst>
          </a:prstGeom>
          <a:solidFill>
            <a:srgbClr val="FF9966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0876" rIns="90000" bIns="45000" anchor="ctr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9pPr>
          </a:lstStyle>
          <a:p>
            <a:pPr algn="ctr"/>
            <a:r>
              <a:rPr lang="en-US" altLang="en-US"/>
              <a:t>Képernyő állapota</a:t>
            </a:r>
          </a:p>
        </p:txBody>
      </p:sp>
      <p:sp>
        <p:nvSpPr>
          <p:cNvPr id="26" name="AutoShape 18"/>
          <p:cNvSpPr>
            <a:spLocks noChangeArrowheads="1"/>
          </p:cNvSpPr>
          <p:nvPr/>
        </p:nvSpPr>
        <p:spPr bwMode="auto">
          <a:xfrm>
            <a:off x="1720379" y="1801296"/>
            <a:ext cx="2011362" cy="639763"/>
          </a:xfrm>
          <a:prstGeom prst="wedgeRoundRectCallout">
            <a:avLst>
              <a:gd name="adj1" fmla="val 75177"/>
              <a:gd name="adj2" fmla="val 70183"/>
              <a:gd name="adj3" fmla="val 16667"/>
            </a:avLst>
          </a:prstGeom>
          <a:solidFill>
            <a:srgbClr val="FF9966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0876" rIns="90000" bIns="45000" anchor="ctr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9pPr>
          </a:lstStyle>
          <a:p>
            <a:pPr algn="ctr"/>
            <a:r>
              <a:rPr lang="en-US" altLang="en-US"/>
              <a:t>Telefon állapota</a:t>
            </a:r>
          </a:p>
        </p:txBody>
      </p:sp>
      <p:sp>
        <p:nvSpPr>
          <p:cNvPr id="27" name="AutoShape 19"/>
          <p:cNvSpPr>
            <a:spLocks noChangeArrowheads="1"/>
          </p:cNvSpPr>
          <p:nvPr/>
        </p:nvSpPr>
        <p:spPr bwMode="auto">
          <a:xfrm>
            <a:off x="1720379" y="2623621"/>
            <a:ext cx="2011362" cy="639763"/>
          </a:xfrm>
          <a:prstGeom prst="wedgeRoundRectCallout">
            <a:avLst>
              <a:gd name="adj1" fmla="val 75792"/>
              <a:gd name="adj2" fmla="val 58528"/>
              <a:gd name="adj3" fmla="val 16667"/>
            </a:avLst>
          </a:prstGeom>
          <a:solidFill>
            <a:srgbClr val="FF9966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0876" rIns="90000" bIns="45000" anchor="ctr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9pPr>
          </a:lstStyle>
          <a:p>
            <a:pPr algn="ctr"/>
            <a:r>
              <a:rPr lang="en-US" altLang="en-US"/>
              <a:t>Akku</a:t>
            </a:r>
          </a:p>
        </p:txBody>
      </p:sp>
      <p:sp>
        <p:nvSpPr>
          <p:cNvPr id="28" name="AutoShape 20"/>
          <p:cNvSpPr>
            <a:spLocks noChangeArrowheads="1"/>
          </p:cNvSpPr>
          <p:nvPr/>
        </p:nvSpPr>
        <p:spPr bwMode="auto">
          <a:xfrm>
            <a:off x="1720379" y="3447534"/>
            <a:ext cx="2011362" cy="639762"/>
          </a:xfrm>
          <a:prstGeom prst="wedgeRoundRectCallout">
            <a:avLst>
              <a:gd name="adj1" fmla="val 94614"/>
              <a:gd name="adj2" fmla="val -231756"/>
              <a:gd name="adj3" fmla="val 16667"/>
            </a:avLst>
          </a:prstGeom>
          <a:solidFill>
            <a:srgbClr val="FF9966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0876" rIns="90000" bIns="45000" anchor="ctr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9pPr>
          </a:lstStyle>
          <a:p>
            <a:pPr algn="ctr"/>
            <a:r>
              <a:rPr lang="en-US" altLang="en-US"/>
              <a:t>Telefonhívások</a:t>
            </a:r>
          </a:p>
        </p:txBody>
      </p:sp>
      <p:sp>
        <p:nvSpPr>
          <p:cNvPr id="29" name="AutoShape 21"/>
          <p:cNvSpPr>
            <a:spLocks noChangeArrowheads="1"/>
          </p:cNvSpPr>
          <p:nvPr/>
        </p:nvSpPr>
        <p:spPr bwMode="auto">
          <a:xfrm>
            <a:off x="1720379" y="4269859"/>
            <a:ext cx="2011362" cy="639762"/>
          </a:xfrm>
          <a:prstGeom prst="wedgeRoundRectCallout">
            <a:avLst>
              <a:gd name="adj1" fmla="val 84728"/>
              <a:gd name="adj2" fmla="val -85891"/>
              <a:gd name="adj3" fmla="val 16667"/>
            </a:avLst>
          </a:prstGeom>
          <a:solidFill>
            <a:srgbClr val="FF9966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0876" rIns="90000" bIns="45000" anchor="ctr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9pPr>
          </a:lstStyle>
          <a:p>
            <a:pPr algn="ctr"/>
            <a:r>
              <a:rPr lang="en-US" altLang="en-US"/>
              <a:t>Üzenetek</a:t>
            </a:r>
          </a:p>
        </p:txBody>
      </p:sp>
      <p:sp>
        <p:nvSpPr>
          <p:cNvPr id="30" name="AutoShape 22"/>
          <p:cNvSpPr>
            <a:spLocks noChangeArrowheads="1"/>
          </p:cNvSpPr>
          <p:nvPr/>
        </p:nvSpPr>
        <p:spPr bwMode="auto">
          <a:xfrm>
            <a:off x="1720379" y="5093771"/>
            <a:ext cx="2011362" cy="639763"/>
          </a:xfrm>
          <a:prstGeom prst="wedgeRoundRectCallout">
            <a:avLst>
              <a:gd name="adj1" fmla="val 92936"/>
              <a:gd name="adj2" fmla="val -161755"/>
              <a:gd name="adj3" fmla="val 16667"/>
            </a:avLst>
          </a:prstGeom>
          <a:solidFill>
            <a:srgbClr val="FF9966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0876" rIns="90000" bIns="45000" anchor="ctr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9pPr>
          </a:lstStyle>
          <a:p>
            <a:pPr algn="ctr"/>
            <a:r>
              <a:rPr lang="en-US" altLang="en-US"/>
              <a:t>Kapcsolatok</a:t>
            </a:r>
          </a:p>
        </p:txBody>
      </p:sp>
      <p:sp>
        <p:nvSpPr>
          <p:cNvPr id="31" name="AutoShape 23"/>
          <p:cNvSpPr>
            <a:spLocks noChangeArrowheads="1"/>
          </p:cNvSpPr>
          <p:nvPr/>
        </p:nvSpPr>
        <p:spPr bwMode="auto">
          <a:xfrm>
            <a:off x="1720379" y="5916096"/>
            <a:ext cx="2011362" cy="639763"/>
          </a:xfrm>
          <a:prstGeom prst="wedgeRoundRectCallout">
            <a:avLst>
              <a:gd name="adj1" fmla="val 92379"/>
              <a:gd name="adj2" fmla="val -169492"/>
              <a:gd name="adj3" fmla="val 16667"/>
            </a:avLst>
          </a:prstGeom>
          <a:solidFill>
            <a:srgbClr val="FF9966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0876" rIns="90000" bIns="45000" anchor="ctr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9pPr>
          </a:lstStyle>
          <a:p>
            <a:pPr algn="ctr"/>
            <a:r>
              <a:rPr lang="en-US" altLang="en-US"/>
              <a:t>Telepített</a:t>
            </a:r>
          </a:p>
          <a:p>
            <a:pPr algn="ctr"/>
            <a:r>
              <a:rPr lang="en-US" altLang="en-US"/>
              <a:t>alkalmazások</a:t>
            </a:r>
          </a:p>
        </p:txBody>
      </p:sp>
      <p:sp>
        <p:nvSpPr>
          <p:cNvPr id="32" name="AutoShape 24"/>
          <p:cNvSpPr>
            <a:spLocks noChangeArrowheads="1"/>
          </p:cNvSpPr>
          <p:nvPr/>
        </p:nvSpPr>
        <p:spPr bwMode="auto">
          <a:xfrm>
            <a:off x="5097120" y="430796"/>
            <a:ext cx="2011362" cy="639762"/>
          </a:xfrm>
          <a:prstGeom prst="wedgeRoundRectCallout">
            <a:avLst>
              <a:gd name="adj1" fmla="val -81523"/>
              <a:gd name="adj2" fmla="val 174334"/>
              <a:gd name="adj3" fmla="val 16667"/>
            </a:avLst>
          </a:prstGeom>
          <a:solidFill>
            <a:srgbClr val="FF9966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0876" rIns="90000" bIns="45000" anchor="ctr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9pPr>
          </a:lstStyle>
          <a:p>
            <a:pPr algn="ctr"/>
            <a:r>
              <a:rPr lang="en-US" altLang="en-US"/>
              <a:t>Érintési pontok</a:t>
            </a:r>
          </a:p>
        </p:txBody>
      </p:sp>
      <p:sp>
        <p:nvSpPr>
          <p:cNvPr id="33" name="AutoShape 25"/>
          <p:cNvSpPr>
            <a:spLocks noChangeArrowheads="1"/>
          </p:cNvSpPr>
          <p:nvPr/>
        </p:nvSpPr>
        <p:spPr bwMode="auto">
          <a:xfrm>
            <a:off x="5097120" y="1253121"/>
            <a:ext cx="2011362" cy="639762"/>
          </a:xfrm>
          <a:prstGeom prst="wedgeRoundRectCallout">
            <a:avLst>
              <a:gd name="adj1" fmla="val -76111"/>
              <a:gd name="adj2" fmla="val 105582"/>
              <a:gd name="adj3" fmla="val 16667"/>
            </a:avLst>
          </a:prstGeom>
          <a:solidFill>
            <a:srgbClr val="FF9966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0876" rIns="90000" bIns="45000" anchor="ctr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9pPr>
          </a:lstStyle>
          <a:p>
            <a:pPr algn="ctr"/>
            <a:r>
              <a:rPr lang="en-US" altLang="en-US"/>
              <a:t>Orientáció</a:t>
            </a:r>
          </a:p>
        </p:txBody>
      </p:sp>
      <p:sp>
        <p:nvSpPr>
          <p:cNvPr id="34" name="AutoShape 26"/>
          <p:cNvSpPr>
            <a:spLocks noChangeArrowheads="1"/>
          </p:cNvSpPr>
          <p:nvPr/>
        </p:nvSpPr>
        <p:spPr bwMode="auto">
          <a:xfrm>
            <a:off x="5097120" y="2077033"/>
            <a:ext cx="2011362" cy="639763"/>
          </a:xfrm>
          <a:prstGeom prst="wedgeRoundRectCallout">
            <a:avLst>
              <a:gd name="adj1" fmla="val -78338"/>
              <a:gd name="adj2" fmla="val 79896"/>
              <a:gd name="adj3" fmla="val 16667"/>
            </a:avLst>
          </a:prstGeom>
          <a:solidFill>
            <a:srgbClr val="FF9966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0876" rIns="90000" bIns="45000" anchor="ctr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9pPr>
          </a:lstStyle>
          <a:p>
            <a:pPr algn="ctr"/>
            <a:r>
              <a:rPr lang="en-US" altLang="en-US"/>
              <a:t>Alkalmazás-</a:t>
            </a:r>
          </a:p>
          <a:p>
            <a:pPr algn="ctr"/>
            <a:r>
              <a:rPr lang="en-US" altLang="en-US"/>
              <a:t>használat</a:t>
            </a:r>
          </a:p>
        </p:txBody>
      </p:sp>
      <p:sp>
        <p:nvSpPr>
          <p:cNvPr id="35" name="AutoShape 27"/>
          <p:cNvSpPr>
            <a:spLocks noChangeArrowheads="1"/>
          </p:cNvSpPr>
          <p:nvPr/>
        </p:nvSpPr>
        <p:spPr bwMode="auto">
          <a:xfrm>
            <a:off x="5097120" y="2899358"/>
            <a:ext cx="2011362" cy="639763"/>
          </a:xfrm>
          <a:prstGeom prst="wedgeRoundRectCallout">
            <a:avLst>
              <a:gd name="adj1" fmla="val -76102"/>
              <a:gd name="adj2" fmla="val 58909"/>
              <a:gd name="adj3" fmla="val 16667"/>
            </a:avLst>
          </a:prstGeom>
          <a:solidFill>
            <a:srgbClr val="FF9966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0876" rIns="90000" bIns="45000" anchor="ctr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9pPr>
          </a:lstStyle>
          <a:p>
            <a:pPr algn="ctr"/>
            <a:r>
              <a:rPr lang="en-US" altLang="en-US"/>
              <a:t>Widgetek</a:t>
            </a:r>
          </a:p>
        </p:txBody>
      </p:sp>
      <p:sp>
        <p:nvSpPr>
          <p:cNvPr id="36" name="AutoShape 28"/>
          <p:cNvSpPr>
            <a:spLocks noChangeArrowheads="1"/>
          </p:cNvSpPr>
          <p:nvPr/>
        </p:nvSpPr>
        <p:spPr bwMode="auto">
          <a:xfrm>
            <a:off x="5097120" y="3721683"/>
            <a:ext cx="2011362" cy="639763"/>
          </a:xfrm>
          <a:prstGeom prst="wedgeRoundRectCallout">
            <a:avLst>
              <a:gd name="adj1" fmla="val -68560"/>
              <a:gd name="adj2" fmla="val 22283"/>
              <a:gd name="adj3" fmla="val 16667"/>
            </a:avLst>
          </a:prstGeom>
          <a:solidFill>
            <a:srgbClr val="FF9966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0876" rIns="90000" bIns="45000" anchor="ctr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9pPr>
          </a:lstStyle>
          <a:p>
            <a:pPr algn="ctr"/>
            <a:r>
              <a:rPr lang="en-US" altLang="en-US"/>
              <a:t>Tárhely</a:t>
            </a:r>
          </a:p>
        </p:txBody>
      </p:sp>
      <p:sp>
        <p:nvSpPr>
          <p:cNvPr id="37" name="AutoShape 29"/>
          <p:cNvSpPr>
            <a:spLocks noChangeArrowheads="1"/>
          </p:cNvSpPr>
          <p:nvPr/>
        </p:nvSpPr>
        <p:spPr bwMode="auto">
          <a:xfrm>
            <a:off x="5097120" y="4545596"/>
            <a:ext cx="2011362" cy="639762"/>
          </a:xfrm>
          <a:prstGeom prst="wedgeRoundRectCallout">
            <a:avLst>
              <a:gd name="adj1" fmla="val -61073"/>
              <a:gd name="adj2" fmla="val -61692"/>
              <a:gd name="adj3" fmla="val 16667"/>
            </a:avLst>
          </a:prstGeom>
          <a:solidFill>
            <a:srgbClr val="FF9966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0876" rIns="90000" bIns="45000" anchor="ctr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9pPr>
          </a:lstStyle>
          <a:p>
            <a:pPr algn="ctr"/>
            <a:r>
              <a:rPr lang="en-US" altLang="en-US"/>
              <a:t>Hálózati forgalom</a:t>
            </a:r>
          </a:p>
        </p:txBody>
      </p:sp>
      <p:sp>
        <p:nvSpPr>
          <p:cNvPr id="38" name="AutoShape 30"/>
          <p:cNvSpPr>
            <a:spLocks noChangeArrowheads="1"/>
          </p:cNvSpPr>
          <p:nvPr/>
        </p:nvSpPr>
        <p:spPr bwMode="auto">
          <a:xfrm>
            <a:off x="5097120" y="5367921"/>
            <a:ext cx="2011362" cy="639762"/>
          </a:xfrm>
          <a:prstGeom prst="wedgeRoundRectCallout">
            <a:avLst>
              <a:gd name="adj1" fmla="val -67570"/>
              <a:gd name="adj2" fmla="val -58797"/>
              <a:gd name="adj3" fmla="val 16667"/>
            </a:avLst>
          </a:prstGeom>
          <a:solidFill>
            <a:srgbClr val="FF9966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0876" rIns="90000" bIns="45000" anchor="ctr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9pPr>
          </a:lstStyle>
          <a:p>
            <a:pPr algn="ctr"/>
            <a:r>
              <a:rPr lang="en-US" altLang="en-US"/>
              <a:t>Csatlakoztatott</a:t>
            </a:r>
          </a:p>
          <a:p>
            <a:pPr algn="ctr"/>
            <a:r>
              <a:rPr lang="en-US" altLang="en-US"/>
              <a:t>eszközök</a:t>
            </a:r>
          </a:p>
        </p:txBody>
      </p:sp>
      <p:sp>
        <p:nvSpPr>
          <p:cNvPr id="39" name="AutoShape 31"/>
          <p:cNvSpPr>
            <a:spLocks noChangeArrowheads="1"/>
          </p:cNvSpPr>
          <p:nvPr/>
        </p:nvSpPr>
        <p:spPr bwMode="auto">
          <a:xfrm>
            <a:off x="3286253" y="4479925"/>
            <a:ext cx="2011363" cy="822325"/>
          </a:xfrm>
          <a:prstGeom prst="wedgeRoundRectCallout">
            <a:avLst>
              <a:gd name="adj1" fmla="val 8093"/>
              <a:gd name="adj2" fmla="val -133556"/>
              <a:gd name="adj3" fmla="val 16667"/>
            </a:avLst>
          </a:prstGeom>
          <a:solidFill>
            <a:srgbClr val="FF9966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0876" rIns="90000" bIns="45000" anchor="ctr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9pPr>
          </a:lstStyle>
          <a:p>
            <a:pPr algn="ctr"/>
            <a:r>
              <a:rPr lang="en-US" altLang="en-US" dirty="0" err="1"/>
              <a:t>Definiálj</a:t>
            </a:r>
            <a:endParaRPr lang="en-US" altLang="en-US" dirty="0"/>
          </a:p>
          <a:p>
            <a:pPr algn="ctr"/>
            <a:r>
              <a:rPr lang="en-US" altLang="en-US" dirty="0" err="1"/>
              <a:t>saját</a:t>
            </a:r>
            <a:r>
              <a:rPr lang="en-US" altLang="en-US" dirty="0"/>
              <a:t> </a:t>
            </a:r>
            <a:r>
              <a:rPr lang="en-US" altLang="en-US" dirty="0" err="1"/>
              <a:t>szenzorokat</a:t>
            </a:r>
            <a:r>
              <a:rPr lang="en-US" altLang="en-US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210062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sz="3200" dirty="0" smtClean="0"/>
              <a:t>Szcenáriók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hu-HU" sz="2800" b="1" dirty="0" smtClean="0">
                <a:latin typeface="Verdana"/>
                <a:cs typeface="Verdana"/>
              </a:rPr>
              <a:t>Lefedettség</a:t>
            </a:r>
          </a:p>
        </p:txBody>
      </p:sp>
    </p:spTree>
    <p:extLst>
      <p:ext uri="{BB962C8B-B14F-4D97-AF65-F5344CB8AC3E}">
        <p14:creationId xmlns:p14="http://schemas.microsoft.com/office/powerpoint/2010/main" val="3701781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sz="3200" dirty="0" smtClean="0"/>
              <a:t>Crowd Sourcing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4800" i="1" dirty="0"/>
              <a:t>“A crowdsourcing </a:t>
            </a:r>
            <a:r>
              <a:rPr lang="en-US" sz="4800" i="1" dirty="0" err="1"/>
              <a:t>egy</a:t>
            </a:r>
            <a:r>
              <a:rPr lang="en-US" sz="4800" i="1" dirty="0"/>
              <a:t> </a:t>
            </a:r>
            <a:r>
              <a:rPr lang="en-US" sz="4800" i="1" dirty="0" err="1"/>
              <a:t>módszer</a:t>
            </a:r>
            <a:r>
              <a:rPr lang="en-US" sz="4800" i="1" dirty="0"/>
              <a:t>, </a:t>
            </a:r>
            <a:r>
              <a:rPr lang="en-US" sz="4800" i="1" dirty="0" err="1"/>
              <a:t>amivel</a:t>
            </a:r>
            <a:r>
              <a:rPr lang="en-US" sz="4800" i="1" dirty="0"/>
              <a:t> a </a:t>
            </a:r>
            <a:r>
              <a:rPr lang="en-US" sz="4800" i="1" dirty="0" err="1"/>
              <a:t>feladat-megoldást</a:t>
            </a:r>
            <a:r>
              <a:rPr lang="en-US" sz="4800" i="1" dirty="0"/>
              <a:t> </a:t>
            </a:r>
            <a:r>
              <a:rPr lang="en-US" sz="4800" i="1" dirty="0" err="1"/>
              <a:t>vagy</a:t>
            </a:r>
            <a:r>
              <a:rPr lang="en-US" sz="4800" i="1" dirty="0"/>
              <a:t> </a:t>
            </a:r>
            <a:r>
              <a:rPr lang="en-US" sz="4800" i="1" dirty="0" err="1"/>
              <a:t>termelést</a:t>
            </a:r>
            <a:r>
              <a:rPr lang="en-US" sz="4800" i="1" dirty="0"/>
              <a:t> </a:t>
            </a:r>
            <a:r>
              <a:rPr lang="en-US" sz="4800" i="1" dirty="0" err="1"/>
              <a:t>nagy</a:t>
            </a:r>
            <a:r>
              <a:rPr lang="en-US" sz="4800" i="1" dirty="0"/>
              <a:t> </a:t>
            </a:r>
            <a:r>
              <a:rPr lang="en-US" sz="4800" i="1" dirty="0" err="1"/>
              <a:t>tömegeknek</a:t>
            </a:r>
            <a:r>
              <a:rPr lang="en-US" sz="4800" i="1" dirty="0"/>
              <a:t>, online </a:t>
            </a:r>
            <a:r>
              <a:rPr lang="en-US" sz="4800" i="1" dirty="0" err="1"/>
              <a:t>módon</a:t>
            </a:r>
            <a:r>
              <a:rPr lang="en-US" sz="4800" i="1" dirty="0"/>
              <a:t> </a:t>
            </a:r>
            <a:r>
              <a:rPr lang="en-US" sz="4800" i="1" dirty="0" err="1"/>
              <a:t>osztják</a:t>
            </a:r>
            <a:r>
              <a:rPr lang="en-US" sz="4800" i="1" dirty="0"/>
              <a:t> </a:t>
            </a:r>
            <a:r>
              <a:rPr lang="en-US" sz="4800" i="1" dirty="0" err="1"/>
              <a:t>szét</a:t>
            </a:r>
            <a:r>
              <a:rPr lang="en-US" sz="4800" i="1" dirty="0"/>
              <a:t>.”</a:t>
            </a:r>
          </a:p>
          <a:p>
            <a:pPr marL="0" indent="0" algn="r">
              <a:buNone/>
            </a:pPr>
            <a:r>
              <a:rPr lang="en-US" sz="4800" i="1" dirty="0"/>
              <a:t>/Daren C. </a:t>
            </a:r>
            <a:r>
              <a:rPr lang="en-US" sz="4800" i="1" dirty="0" err="1"/>
              <a:t>Brabham</a:t>
            </a:r>
            <a:r>
              <a:rPr lang="en-US" sz="4800" i="1" dirty="0"/>
              <a:t>/</a:t>
            </a:r>
          </a:p>
          <a:p>
            <a:pPr marL="0" indent="0">
              <a:buNone/>
            </a:pPr>
            <a:endParaRPr lang="en-US" sz="4800" i="1" dirty="0"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2651935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sz="3200" dirty="0" smtClean="0"/>
              <a:t>Szcenáriók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hu-HU" sz="2800" b="1" dirty="0" smtClean="0">
                <a:latin typeface="Verdana"/>
                <a:cs typeface="Verdana"/>
              </a:rPr>
              <a:t>Lefedettség</a:t>
            </a:r>
          </a:p>
          <a:p>
            <a:pPr>
              <a:buFontTx/>
              <a:buChar char="-"/>
            </a:pPr>
            <a:r>
              <a:rPr lang="hu-HU" sz="2800" b="1" dirty="0" smtClean="0">
                <a:latin typeface="Verdana"/>
                <a:cs typeface="Verdana"/>
              </a:rPr>
              <a:t>Nyitott WiFi hotspotok térképe</a:t>
            </a:r>
          </a:p>
        </p:txBody>
      </p:sp>
    </p:spTree>
    <p:extLst>
      <p:ext uri="{BB962C8B-B14F-4D97-AF65-F5344CB8AC3E}">
        <p14:creationId xmlns:p14="http://schemas.microsoft.com/office/powerpoint/2010/main" val="375285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sz="3200" dirty="0" smtClean="0"/>
              <a:t>Szcenáriók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hu-HU" sz="2800" b="1" dirty="0" smtClean="0">
                <a:latin typeface="Verdana"/>
                <a:cs typeface="Verdana"/>
              </a:rPr>
              <a:t>Lefedettség</a:t>
            </a:r>
          </a:p>
          <a:p>
            <a:pPr>
              <a:buFontTx/>
              <a:buChar char="-"/>
            </a:pPr>
            <a:r>
              <a:rPr lang="hu-HU" sz="2800" b="1" dirty="0" smtClean="0">
                <a:latin typeface="Verdana"/>
                <a:cs typeface="Verdana"/>
              </a:rPr>
              <a:t>Nyitott WiFi hotspotok térképe</a:t>
            </a:r>
          </a:p>
          <a:p>
            <a:pPr>
              <a:buFontTx/>
              <a:buChar char="-"/>
            </a:pPr>
            <a:r>
              <a:rPr lang="hu-HU" sz="2800" b="1" dirty="0" smtClean="0">
                <a:latin typeface="Verdana"/>
                <a:cs typeface="Verdana"/>
              </a:rPr>
              <a:t>Akkumulátor töltöttség töltés előtt</a:t>
            </a:r>
          </a:p>
        </p:txBody>
      </p:sp>
    </p:spTree>
    <p:extLst>
      <p:ext uri="{BB962C8B-B14F-4D97-AF65-F5344CB8AC3E}">
        <p14:creationId xmlns:p14="http://schemas.microsoft.com/office/powerpoint/2010/main" val="61143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sz="3200" dirty="0" smtClean="0"/>
              <a:t>Szcenáriók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hu-HU" sz="2800" b="1" dirty="0" smtClean="0">
                <a:latin typeface="Verdana"/>
                <a:cs typeface="Verdana"/>
              </a:rPr>
              <a:t>Lefedettség</a:t>
            </a:r>
          </a:p>
          <a:p>
            <a:pPr>
              <a:buFontTx/>
              <a:buChar char="-"/>
            </a:pPr>
            <a:r>
              <a:rPr lang="hu-HU" sz="2800" b="1" dirty="0" smtClean="0">
                <a:latin typeface="Verdana"/>
                <a:cs typeface="Verdana"/>
              </a:rPr>
              <a:t>Nyitott WiFi hotspotok térképe</a:t>
            </a:r>
          </a:p>
          <a:p>
            <a:pPr>
              <a:buFontTx/>
              <a:buChar char="-"/>
            </a:pPr>
            <a:r>
              <a:rPr lang="hu-HU" sz="2800" b="1" dirty="0" smtClean="0">
                <a:latin typeface="Verdana"/>
                <a:cs typeface="Verdana"/>
              </a:rPr>
              <a:t>Akkumulátor töltöttség töltés előtt</a:t>
            </a:r>
          </a:p>
          <a:p>
            <a:pPr>
              <a:buFontTx/>
              <a:buChar char="-"/>
            </a:pPr>
            <a:r>
              <a:rPr lang="hu-HU" sz="2800" b="1" dirty="0" smtClean="0">
                <a:latin typeface="Verdana"/>
                <a:cs typeface="Verdana"/>
              </a:rPr>
              <a:t>Alvásra szánt idő</a:t>
            </a:r>
          </a:p>
        </p:txBody>
      </p:sp>
    </p:spTree>
    <p:extLst>
      <p:ext uri="{BB962C8B-B14F-4D97-AF65-F5344CB8AC3E}">
        <p14:creationId xmlns:p14="http://schemas.microsoft.com/office/powerpoint/2010/main" val="3759033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sz="3200" dirty="0" smtClean="0"/>
              <a:t>Szcenáriók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hu-HU" sz="2800" b="1" dirty="0" smtClean="0">
                <a:latin typeface="Verdana"/>
                <a:cs typeface="Verdana"/>
              </a:rPr>
              <a:t>Lefedettség</a:t>
            </a:r>
          </a:p>
          <a:p>
            <a:pPr>
              <a:buFontTx/>
              <a:buChar char="-"/>
            </a:pPr>
            <a:r>
              <a:rPr lang="hu-HU" sz="2800" b="1" dirty="0" smtClean="0">
                <a:latin typeface="Verdana"/>
                <a:cs typeface="Verdana"/>
              </a:rPr>
              <a:t>Nyitott WiFi hotspotok térképe</a:t>
            </a:r>
          </a:p>
          <a:p>
            <a:pPr>
              <a:buFontTx/>
              <a:buChar char="-"/>
            </a:pPr>
            <a:r>
              <a:rPr lang="hu-HU" sz="2800" b="1" dirty="0" smtClean="0">
                <a:latin typeface="Verdana"/>
                <a:cs typeface="Verdana"/>
              </a:rPr>
              <a:t>Akkumulátor töltöttség töltés előtt</a:t>
            </a:r>
          </a:p>
          <a:p>
            <a:pPr>
              <a:buFontTx/>
              <a:buChar char="-"/>
            </a:pPr>
            <a:r>
              <a:rPr lang="hu-HU" sz="2800" b="1" dirty="0" smtClean="0">
                <a:latin typeface="Verdana"/>
                <a:cs typeface="Verdana"/>
              </a:rPr>
              <a:t>Alvásra szánt idő</a:t>
            </a:r>
          </a:p>
          <a:p>
            <a:pPr>
              <a:buFontTx/>
              <a:buChar char="-"/>
            </a:pPr>
            <a:r>
              <a:rPr lang="hu-HU" sz="2800" b="1" dirty="0" smtClean="0">
                <a:latin typeface="Verdana"/>
                <a:cs typeface="Verdana"/>
              </a:rPr>
              <a:t>Telepített alkalmazások száma</a:t>
            </a:r>
          </a:p>
        </p:txBody>
      </p:sp>
    </p:spTree>
    <p:extLst>
      <p:ext uri="{BB962C8B-B14F-4D97-AF65-F5344CB8AC3E}">
        <p14:creationId xmlns:p14="http://schemas.microsoft.com/office/powerpoint/2010/main" val="3777595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sz="3200" dirty="0" smtClean="0"/>
              <a:t>Szcenáriók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hu-HU" sz="2800" b="1" dirty="0" smtClean="0">
                <a:latin typeface="Verdana"/>
                <a:cs typeface="Verdana"/>
              </a:rPr>
              <a:t>Lefedettség</a:t>
            </a:r>
          </a:p>
          <a:p>
            <a:pPr>
              <a:buFontTx/>
              <a:buChar char="-"/>
            </a:pPr>
            <a:r>
              <a:rPr lang="hu-HU" sz="2800" b="1" dirty="0" smtClean="0">
                <a:latin typeface="Verdana"/>
                <a:cs typeface="Verdana"/>
              </a:rPr>
              <a:t>Nyitott WiFi hotspotok térképe</a:t>
            </a:r>
          </a:p>
          <a:p>
            <a:pPr>
              <a:buFontTx/>
              <a:buChar char="-"/>
            </a:pPr>
            <a:r>
              <a:rPr lang="hu-HU" sz="2800" b="1" dirty="0" smtClean="0">
                <a:latin typeface="Verdana"/>
                <a:cs typeface="Verdana"/>
              </a:rPr>
              <a:t>Akkumulátor töltöttség töltés előtt</a:t>
            </a:r>
          </a:p>
          <a:p>
            <a:pPr>
              <a:buFontTx/>
              <a:buChar char="-"/>
            </a:pPr>
            <a:r>
              <a:rPr lang="hu-HU" sz="2800" b="1" dirty="0" smtClean="0">
                <a:latin typeface="Verdana"/>
                <a:cs typeface="Verdana"/>
              </a:rPr>
              <a:t>Alvásra szánt idő</a:t>
            </a:r>
          </a:p>
          <a:p>
            <a:pPr>
              <a:buFontTx/>
              <a:buChar char="-"/>
            </a:pPr>
            <a:r>
              <a:rPr lang="hu-HU" sz="2800" b="1" dirty="0" smtClean="0">
                <a:latin typeface="Verdana"/>
                <a:cs typeface="Verdana"/>
              </a:rPr>
              <a:t>Telepített alkalmazások száma</a:t>
            </a:r>
          </a:p>
          <a:p>
            <a:pPr>
              <a:buFontTx/>
              <a:buChar char="-"/>
            </a:pPr>
            <a:r>
              <a:rPr lang="hu-HU" sz="2800" b="1" dirty="0" smtClean="0">
                <a:latin typeface="Verdana"/>
                <a:cs typeface="Verdana"/>
              </a:rPr>
              <a:t>Telefonbeszélgetések hossza autóban</a:t>
            </a:r>
          </a:p>
        </p:txBody>
      </p:sp>
    </p:spTree>
    <p:extLst>
      <p:ext uri="{BB962C8B-B14F-4D97-AF65-F5344CB8AC3E}">
        <p14:creationId xmlns:p14="http://schemas.microsoft.com/office/powerpoint/2010/main" val="3771472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sz="3200" dirty="0" smtClean="0"/>
              <a:t>Szcenáriók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hu-HU" sz="2800" b="1" dirty="0" smtClean="0">
                <a:latin typeface="Verdana"/>
                <a:cs typeface="Verdana"/>
              </a:rPr>
              <a:t>Lefedettség</a:t>
            </a:r>
          </a:p>
          <a:p>
            <a:pPr>
              <a:buFontTx/>
              <a:buChar char="-"/>
            </a:pPr>
            <a:r>
              <a:rPr lang="hu-HU" sz="2800" b="1" dirty="0" smtClean="0">
                <a:latin typeface="Verdana"/>
                <a:cs typeface="Verdana"/>
              </a:rPr>
              <a:t>Nyitott WiFi hotspotok térképe</a:t>
            </a:r>
          </a:p>
          <a:p>
            <a:pPr>
              <a:buFontTx/>
              <a:buChar char="-"/>
            </a:pPr>
            <a:r>
              <a:rPr lang="hu-HU" sz="2800" b="1" dirty="0" smtClean="0">
                <a:latin typeface="Verdana"/>
                <a:cs typeface="Verdana"/>
              </a:rPr>
              <a:t>Akkumulátor töltöttség töltés előtt</a:t>
            </a:r>
          </a:p>
          <a:p>
            <a:pPr>
              <a:buFontTx/>
              <a:buChar char="-"/>
            </a:pPr>
            <a:r>
              <a:rPr lang="hu-HU" sz="2800" b="1" dirty="0" smtClean="0">
                <a:latin typeface="Verdana"/>
                <a:cs typeface="Verdana"/>
              </a:rPr>
              <a:t>Alvásra szánt idő</a:t>
            </a:r>
          </a:p>
          <a:p>
            <a:pPr>
              <a:buFontTx/>
              <a:buChar char="-"/>
            </a:pPr>
            <a:r>
              <a:rPr lang="hu-HU" sz="2800" b="1" dirty="0" smtClean="0">
                <a:latin typeface="Verdana"/>
                <a:cs typeface="Verdana"/>
              </a:rPr>
              <a:t>Telepített alkalmazások száma</a:t>
            </a:r>
          </a:p>
          <a:p>
            <a:pPr>
              <a:buFontTx/>
              <a:buChar char="-"/>
            </a:pPr>
            <a:r>
              <a:rPr lang="hu-HU" sz="2800" b="1" dirty="0" smtClean="0">
                <a:latin typeface="Verdana"/>
                <a:cs typeface="Verdana"/>
              </a:rPr>
              <a:t>Telefonbeszélgetések hossza autóban</a:t>
            </a:r>
          </a:p>
          <a:p>
            <a:pPr>
              <a:buFontTx/>
              <a:buChar char="-"/>
            </a:pPr>
            <a:r>
              <a:rPr lang="hu-HU" sz="2800" b="1" dirty="0" smtClean="0">
                <a:latin typeface="Verdana"/>
                <a:cs typeface="Verdana"/>
              </a:rPr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2807099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sz="3200" dirty="0" smtClean="0"/>
              <a:t>Mérjünk telefonon!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hu-HU" sz="2800" b="1" dirty="0" smtClean="0">
                <a:latin typeface="Verdana"/>
                <a:cs typeface="Verdana"/>
              </a:rPr>
              <a:t>Mérés megtervezése</a:t>
            </a:r>
          </a:p>
          <a:p>
            <a:pPr>
              <a:buFontTx/>
              <a:buChar char="-"/>
            </a:pPr>
            <a:r>
              <a:rPr lang="hu-HU" sz="2800" b="1" dirty="0" smtClean="0">
                <a:latin typeface="Verdana"/>
                <a:cs typeface="Verdana"/>
              </a:rPr>
              <a:t>Mérési adatok feldolgozása</a:t>
            </a:r>
          </a:p>
        </p:txBody>
      </p:sp>
    </p:spTree>
    <p:extLst>
      <p:ext uri="{BB962C8B-B14F-4D97-AF65-F5344CB8AC3E}">
        <p14:creationId xmlns:p14="http://schemas.microsoft.com/office/powerpoint/2010/main" val="3565378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sz="3200" dirty="0" smtClean="0"/>
              <a:t>Mérjünk telefonon!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hu-HU" sz="2800" b="1" dirty="0" smtClean="0">
                <a:latin typeface="Verdana"/>
                <a:cs typeface="Verdana"/>
              </a:rPr>
              <a:t>Mérés megtervezése</a:t>
            </a:r>
          </a:p>
          <a:p>
            <a:pPr>
              <a:buFontTx/>
              <a:buChar char="-"/>
            </a:pPr>
            <a:r>
              <a:rPr lang="hu-HU" sz="2800" b="1" dirty="0" smtClean="0">
                <a:latin typeface="Verdana"/>
                <a:cs typeface="Verdana"/>
              </a:rPr>
              <a:t>Mérés elkészítése</a:t>
            </a:r>
          </a:p>
          <a:p>
            <a:pPr>
              <a:buFontTx/>
              <a:buChar char="-"/>
            </a:pPr>
            <a:r>
              <a:rPr lang="hu-HU" sz="2800" b="1" dirty="0" smtClean="0">
                <a:latin typeface="Verdana"/>
                <a:cs typeface="Verdana"/>
              </a:rPr>
              <a:t>Mérési adatok feldolgozása</a:t>
            </a:r>
          </a:p>
        </p:txBody>
      </p:sp>
    </p:spTree>
    <p:extLst>
      <p:ext uri="{BB962C8B-B14F-4D97-AF65-F5344CB8AC3E}">
        <p14:creationId xmlns:p14="http://schemas.microsoft.com/office/powerpoint/2010/main" val="2116398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sz="3200" dirty="0" smtClean="0"/>
              <a:t>Mérjünk telefonon!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hu-HU" sz="2800" b="1" dirty="0" smtClean="0">
                <a:latin typeface="Verdana"/>
                <a:cs typeface="Verdana"/>
              </a:rPr>
              <a:t>Mérés megtervezése</a:t>
            </a:r>
          </a:p>
          <a:p>
            <a:pPr>
              <a:buFontTx/>
              <a:buChar char="-"/>
            </a:pPr>
            <a:r>
              <a:rPr lang="hu-HU" sz="2800" b="1" dirty="0" smtClean="0">
                <a:latin typeface="Verdana"/>
                <a:cs typeface="Verdana"/>
              </a:rPr>
              <a:t>Platform-specifikus implementáció</a:t>
            </a:r>
          </a:p>
          <a:p>
            <a:pPr>
              <a:buFontTx/>
              <a:buChar char="-"/>
            </a:pPr>
            <a:r>
              <a:rPr lang="hu-HU" sz="2800" b="1" dirty="0" smtClean="0">
                <a:latin typeface="Verdana"/>
                <a:cs typeface="Verdana"/>
              </a:rPr>
              <a:t>Mérőkód csomagolása</a:t>
            </a:r>
            <a:endParaRPr lang="hu-HU" sz="2800" dirty="0">
              <a:latin typeface="Verdana"/>
              <a:cs typeface="Verdana"/>
            </a:endParaRPr>
          </a:p>
          <a:p>
            <a:pPr>
              <a:buFontTx/>
              <a:buChar char="-"/>
            </a:pPr>
            <a:r>
              <a:rPr lang="hu-HU" sz="2800" b="1" dirty="0" smtClean="0">
                <a:latin typeface="Verdana"/>
                <a:cs typeface="Verdana"/>
              </a:rPr>
              <a:t>Alkalmazás terjesztése</a:t>
            </a:r>
          </a:p>
          <a:p>
            <a:pPr>
              <a:buFontTx/>
              <a:buChar char="-"/>
            </a:pPr>
            <a:r>
              <a:rPr lang="hu-HU" sz="2800" b="1" dirty="0" smtClean="0">
                <a:latin typeface="Verdana"/>
                <a:cs typeface="Verdana"/>
              </a:rPr>
              <a:t>Mérési adatok összegyűjtése</a:t>
            </a:r>
          </a:p>
          <a:p>
            <a:pPr>
              <a:buFontTx/>
              <a:buChar char="-"/>
            </a:pPr>
            <a:r>
              <a:rPr lang="hu-HU" sz="2800" b="1" dirty="0" smtClean="0">
                <a:latin typeface="Verdana"/>
                <a:cs typeface="Verdana"/>
              </a:rPr>
              <a:t>Mérési adatok feldolgozása</a:t>
            </a:r>
          </a:p>
        </p:txBody>
      </p:sp>
    </p:spTree>
    <p:extLst>
      <p:ext uri="{BB962C8B-B14F-4D97-AF65-F5344CB8AC3E}">
        <p14:creationId xmlns:p14="http://schemas.microsoft.com/office/powerpoint/2010/main" val="633001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sz="3200" dirty="0" smtClean="0"/>
              <a:t>Mérjünk telefonon!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hu-HU" sz="2800" b="1" dirty="0" smtClean="0">
                <a:latin typeface="Verdana"/>
                <a:cs typeface="Verdana"/>
              </a:rPr>
              <a:t>Mérés megtervezése</a:t>
            </a:r>
          </a:p>
          <a:p>
            <a:pPr>
              <a:buFontTx/>
              <a:buChar char="-"/>
            </a:pPr>
            <a:r>
              <a:rPr lang="hu-HU" sz="2800" b="1" dirty="0" smtClean="0">
                <a:solidFill>
                  <a:schemeClr val="bg1">
                    <a:lumMod val="75000"/>
                  </a:schemeClr>
                </a:solidFill>
                <a:latin typeface="Verdana"/>
                <a:cs typeface="Verdana"/>
              </a:rPr>
              <a:t>Platform-specifikus implementáció</a:t>
            </a:r>
          </a:p>
          <a:p>
            <a:pPr>
              <a:buFontTx/>
              <a:buChar char="-"/>
            </a:pPr>
            <a:r>
              <a:rPr lang="hu-HU" sz="2800" b="1" dirty="0" smtClean="0">
                <a:solidFill>
                  <a:schemeClr val="bg1">
                    <a:lumMod val="75000"/>
                  </a:schemeClr>
                </a:solidFill>
                <a:latin typeface="Verdana"/>
                <a:cs typeface="Verdana"/>
              </a:rPr>
              <a:t>Mérőkód csomagolása</a:t>
            </a:r>
            <a:endParaRPr lang="hu-HU" sz="2800" dirty="0">
              <a:solidFill>
                <a:schemeClr val="bg1">
                  <a:lumMod val="75000"/>
                </a:schemeClr>
              </a:solidFill>
              <a:latin typeface="Verdana"/>
              <a:cs typeface="Verdana"/>
            </a:endParaRPr>
          </a:p>
          <a:p>
            <a:pPr>
              <a:buFontTx/>
              <a:buChar char="-"/>
            </a:pPr>
            <a:r>
              <a:rPr lang="hu-HU" sz="2800" b="1" dirty="0" smtClean="0">
                <a:solidFill>
                  <a:schemeClr val="bg1">
                    <a:lumMod val="75000"/>
                  </a:schemeClr>
                </a:solidFill>
                <a:latin typeface="Verdana"/>
                <a:cs typeface="Verdana"/>
              </a:rPr>
              <a:t>Alkalmazás terjesztése</a:t>
            </a:r>
          </a:p>
          <a:p>
            <a:pPr>
              <a:buFontTx/>
              <a:buChar char="-"/>
            </a:pPr>
            <a:r>
              <a:rPr lang="hu-HU" sz="2800" b="1" dirty="0" smtClean="0">
                <a:solidFill>
                  <a:schemeClr val="bg1">
                    <a:lumMod val="75000"/>
                  </a:schemeClr>
                </a:solidFill>
                <a:latin typeface="Verdana"/>
                <a:cs typeface="Verdana"/>
              </a:rPr>
              <a:t>Mérési adatok összegyűjtése</a:t>
            </a:r>
          </a:p>
          <a:p>
            <a:pPr>
              <a:buFontTx/>
              <a:buChar char="-"/>
            </a:pPr>
            <a:r>
              <a:rPr lang="hu-HU" sz="2800" b="1" dirty="0" smtClean="0">
                <a:latin typeface="Verdana"/>
                <a:cs typeface="Verdana"/>
              </a:rPr>
              <a:t>Mérési adatok feldolgozása</a:t>
            </a:r>
          </a:p>
        </p:txBody>
      </p:sp>
    </p:spTree>
    <p:extLst>
      <p:ext uri="{BB962C8B-B14F-4D97-AF65-F5344CB8AC3E}">
        <p14:creationId xmlns:p14="http://schemas.microsoft.com/office/powerpoint/2010/main" val="4135877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sz="3200" dirty="0" smtClean="0"/>
              <a:t>Crowd Sourcing</a:t>
            </a:r>
            <a:endParaRPr lang="en-US" sz="3200" dirty="0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99331">
            <a:off x="5355043" y="1354014"/>
            <a:ext cx="3239320" cy="42933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003" y="2044315"/>
            <a:ext cx="4114800" cy="3108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36595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sz="3200" dirty="0" smtClean="0"/>
              <a:t>Mérjünk telefonon!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hu-HU" sz="2800" b="1" dirty="0" smtClean="0">
                <a:solidFill>
                  <a:schemeClr val="bg1">
                    <a:lumMod val="85000"/>
                  </a:schemeClr>
                </a:solidFill>
                <a:latin typeface="Verdana"/>
                <a:cs typeface="Verdana"/>
              </a:rPr>
              <a:t>Mérés megtervezése</a:t>
            </a:r>
          </a:p>
          <a:p>
            <a:pPr>
              <a:buFontTx/>
              <a:buChar char="-"/>
            </a:pPr>
            <a:r>
              <a:rPr lang="hu-HU" sz="2800" b="1" dirty="0" smtClean="0">
                <a:latin typeface="Verdana"/>
                <a:cs typeface="Verdana"/>
              </a:rPr>
              <a:t>Platform-specifikus implementáció</a:t>
            </a:r>
          </a:p>
          <a:p>
            <a:pPr>
              <a:buFontTx/>
              <a:buChar char="-"/>
            </a:pPr>
            <a:r>
              <a:rPr lang="hu-HU" sz="2800" b="1" dirty="0" smtClean="0">
                <a:latin typeface="Verdana"/>
                <a:cs typeface="Verdana"/>
              </a:rPr>
              <a:t>Mérőkód csomagolása</a:t>
            </a:r>
            <a:endParaRPr lang="hu-HU" sz="2800" dirty="0">
              <a:latin typeface="Verdana"/>
              <a:cs typeface="Verdana"/>
            </a:endParaRPr>
          </a:p>
          <a:p>
            <a:pPr>
              <a:buFontTx/>
              <a:buChar char="-"/>
            </a:pPr>
            <a:r>
              <a:rPr lang="hu-HU" sz="2800" b="1" dirty="0" smtClean="0">
                <a:latin typeface="Verdana"/>
                <a:cs typeface="Verdana"/>
              </a:rPr>
              <a:t>Alkalmazás terjesztése</a:t>
            </a:r>
          </a:p>
          <a:p>
            <a:pPr>
              <a:buFontTx/>
              <a:buChar char="-"/>
            </a:pPr>
            <a:r>
              <a:rPr lang="hu-HU" sz="2800" b="1" dirty="0" smtClean="0">
                <a:latin typeface="Verdana"/>
                <a:cs typeface="Verdana"/>
              </a:rPr>
              <a:t>Mérési adatok összegyűjtése</a:t>
            </a:r>
          </a:p>
          <a:p>
            <a:pPr>
              <a:buFontTx/>
              <a:buChar char="-"/>
            </a:pPr>
            <a:r>
              <a:rPr lang="hu-HU" sz="2800" b="1" dirty="0" smtClean="0">
                <a:solidFill>
                  <a:schemeClr val="bg1">
                    <a:lumMod val="85000"/>
                  </a:schemeClr>
                </a:solidFill>
                <a:latin typeface="Verdana"/>
                <a:cs typeface="Verdana"/>
              </a:rPr>
              <a:t>Mérési adatok feldolgozása</a:t>
            </a:r>
          </a:p>
        </p:txBody>
      </p:sp>
    </p:spTree>
    <p:extLst>
      <p:ext uri="{BB962C8B-B14F-4D97-AF65-F5344CB8AC3E}">
        <p14:creationId xmlns:p14="http://schemas.microsoft.com/office/powerpoint/2010/main" val="679872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sz="3200" dirty="0" smtClean="0"/>
              <a:t>DroidLab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hu-HU" sz="2800" b="1" dirty="0" smtClean="0">
                <a:latin typeface="Verdana"/>
                <a:cs typeface="Verdana"/>
              </a:rPr>
              <a:t>Platform-specifikus implementáció</a:t>
            </a:r>
          </a:p>
          <a:p>
            <a:pPr>
              <a:buFontTx/>
              <a:buChar char="-"/>
            </a:pPr>
            <a:r>
              <a:rPr lang="hu-HU" sz="2800" b="1" dirty="0" smtClean="0">
                <a:latin typeface="Verdana"/>
                <a:cs typeface="Verdana"/>
              </a:rPr>
              <a:t>Mérőkód csomagolása</a:t>
            </a:r>
            <a:endParaRPr lang="hu-HU" sz="2800" dirty="0">
              <a:latin typeface="Verdana"/>
              <a:cs typeface="Verdana"/>
            </a:endParaRPr>
          </a:p>
          <a:p>
            <a:pPr>
              <a:buFontTx/>
              <a:buChar char="-"/>
            </a:pPr>
            <a:r>
              <a:rPr lang="hu-HU" sz="2800" b="1" dirty="0" smtClean="0">
                <a:latin typeface="Verdana"/>
                <a:cs typeface="Verdana"/>
              </a:rPr>
              <a:t>Alkalmazás terjesztése</a:t>
            </a:r>
          </a:p>
          <a:p>
            <a:pPr>
              <a:buFontTx/>
              <a:buChar char="-"/>
            </a:pPr>
            <a:r>
              <a:rPr lang="hu-HU" sz="2800" b="1" dirty="0" smtClean="0">
                <a:latin typeface="Verdana"/>
                <a:cs typeface="Verdana"/>
              </a:rPr>
              <a:t>Mérési adatok összegyűjtése</a:t>
            </a:r>
          </a:p>
        </p:txBody>
      </p:sp>
    </p:spTree>
    <p:extLst>
      <p:ext uri="{BB962C8B-B14F-4D97-AF65-F5344CB8AC3E}">
        <p14:creationId xmlns:p14="http://schemas.microsoft.com/office/powerpoint/2010/main" val="1485799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sz="3200" dirty="0" smtClean="0"/>
              <a:t>DroidLab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hu-HU" sz="2800" b="1" dirty="0" smtClean="0">
                <a:latin typeface="Verdana"/>
                <a:cs typeface="Verdana"/>
              </a:rPr>
              <a:t>Platform-specifikus implementáció</a:t>
            </a:r>
          </a:p>
          <a:p>
            <a:pPr>
              <a:buFontTx/>
              <a:buChar char="-"/>
            </a:pPr>
            <a:r>
              <a:rPr lang="hu-HU" sz="2800" b="1" dirty="0" smtClean="0">
                <a:latin typeface="Verdana"/>
                <a:cs typeface="Verdana"/>
              </a:rPr>
              <a:t>Mérőkód csomagolása</a:t>
            </a:r>
            <a:endParaRPr lang="hu-HU" sz="2800" dirty="0">
              <a:latin typeface="Verdana"/>
              <a:cs typeface="Verdana"/>
            </a:endParaRPr>
          </a:p>
          <a:p>
            <a:pPr>
              <a:buFontTx/>
              <a:buChar char="-"/>
            </a:pPr>
            <a:r>
              <a:rPr lang="hu-HU" sz="2800" b="1" dirty="0" smtClean="0">
                <a:latin typeface="Verdana"/>
                <a:cs typeface="Verdana"/>
              </a:rPr>
              <a:t>Alkalmazás terjesztése</a:t>
            </a:r>
          </a:p>
          <a:p>
            <a:pPr>
              <a:buFontTx/>
              <a:buChar char="-"/>
            </a:pPr>
            <a:r>
              <a:rPr lang="hu-HU" sz="2800" b="1" dirty="0" smtClean="0">
                <a:latin typeface="Verdana"/>
                <a:cs typeface="Verdana"/>
              </a:rPr>
              <a:t>Mérési adatok összegyűjtése</a:t>
            </a:r>
          </a:p>
        </p:txBody>
      </p:sp>
      <p:pic>
        <p:nvPicPr>
          <p:cNvPr id="4101" name="Picture 5" descr="http://3.bp.blogspot.com/-shlkF4-lOrI/UqEk25whCBI/AAAAAAAAAV4/vAwo6UN2Sis/s1600/appengine_fina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990" y="3880931"/>
            <a:ext cx="2142105" cy="1663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E:\Dropbox\work\edudroid\logos\edudroi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7376" y="3666904"/>
            <a:ext cx="2091381" cy="2091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9004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7870" y="2129278"/>
            <a:ext cx="2619633" cy="3538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sz="3200" dirty="0" smtClean="0"/>
              <a:t>DroidLab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hu-HU" sz="2800" b="1" dirty="0" smtClean="0">
                <a:latin typeface="Verdana"/>
                <a:cs typeface="Verdana"/>
              </a:rPr>
              <a:t>Platform-specifikus implementáció</a:t>
            </a:r>
          </a:p>
          <a:p>
            <a:pPr>
              <a:buFontTx/>
              <a:buChar char="-"/>
            </a:pPr>
            <a:r>
              <a:rPr lang="hu-HU" sz="2800" b="1" dirty="0" smtClean="0">
                <a:latin typeface="Verdana"/>
                <a:cs typeface="Verdana"/>
              </a:rPr>
              <a:t>Mérőkód csomagolása</a:t>
            </a:r>
            <a:endParaRPr lang="hu-HU" sz="2800" dirty="0">
              <a:latin typeface="Verdana"/>
              <a:cs typeface="Verdana"/>
            </a:endParaRPr>
          </a:p>
          <a:p>
            <a:pPr>
              <a:buFontTx/>
              <a:buChar char="-"/>
            </a:pPr>
            <a:r>
              <a:rPr lang="hu-HU" sz="2800" b="1" dirty="0" smtClean="0">
                <a:latin typeface="Verdana"/>
                <a:cs typeface="Verdana"/>
              </a:rPr>
              <a:t>Alkalmazás terjesztése</a:t>
            </a:r>
          </a:p>
          <a:p>
            <a:pPr>
              <a:buFontTx/>
              <a:buChar char="-"/>
            </a:pPr>
            <a:r>
              <a:rPr lang="hu-HU" sz="2800" b="1" dirty="0" smtClean="0">
                <a:latin typeface="Verdana"/>
                <a:cs typeface="Verdana"/>
              </a:rPr>
              <a:t>Mérési adatok összegyűjtése</a:t>
            </a:r>
          </a:p>
        </p:txBody>
      </p:sp>
      <p:pic>
        <p:nvPicPr>
          <p:cNvPr id="4101" name="Picture 5" descr="http://3.bp.blogspot.com/-shlkF4-lOrI/UqEk25whCBI/AAAAAAAAAV4/vAwo6UN2Sis/s1600/appengine_final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990" y="3880931"/>
            <a:ext cx="2142105" cy="1663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E:\Dropbox\work\edudroid\logos\edudroi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7376" y="3666904"/>
            <a:ext cx="2091381" cy="2091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2579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sz="3200" dirty="0" smtClean="0"/>
              <a:t>DroidLab felépítése</a:t>
            </a:r>
            <a:endParaRPr lang="en-US" sz="3200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41" y="1466054"/>
            <a:ext cx="3270410" cy="41888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521676" y="1600200"/>
            <a:ext cx="5165124" cy="4067629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hu-HU" sz="2800" b="1" dirty="0" smtClean="0">
                <a:latin typeface="Verdana"/>
                <a:cs typeface="Verdana"/>
              </a:rPr>
              <a:t>Mérés: </a:t>
            </a:r>
            <a:r>
              <a:rPr lang="hu-HU" sz="2800" dirty="0" smtClean="0">
                <a:latin typeface="Verdana"/>
                <a:cs typeface="Verdana"/>
              </a:rPr>
              <a:t>kutatók által telefonra küldött, általunk ellenőrzött futtatható kódrészlet</a:t>
            </a:r>
          </a:p>
        </p:txBody>
      </p:sp>
    </p:spTree>
    <p:extLst>
      <p:ext uri="{BB962C8B-B14F-4D97-AF65-F5344CB8AC3E}">
        <p14:creationId xmlns:p14="http://schemas.microsoft.com/office/powerpoint/2010/main" val="2234110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sz="3200" dirty="0" smtClean="0"/>
              <a:t>Személyes adatok védelme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hu-HU" sz="2800" b="1" dirty="0">
                <a:latin typeface="Verdana"/>
                <a:cs typeface="Verdana"/>
              </a:rPr>
              <a:t>Adatok anonimizálása</a:t>
            </a:r>
          </a:p>
          <a:p>
            <a:pPr>
              <a:buFontTx/>
              <a:buChar char="-"/>
            </a:pPr>
            <a:r>
              <a:rPr lang="hu-HU" sz="2800" b="1" dirty="0" smtClean="0">
                <a:latin typeface="Verdana"/>
                <a:cs typeface="Verdana"/>
              </a:rPr>
              <a:t>Android jogosultságok</a:t>
            </a:r>
          </a:p>
          <a:p>
            <a:pPr>
              <a:buFontTx/>
              <a:buChar char="-"/>
            </a:pPr>
            <a:r>
              <a:rPr lang="hu-HU" sz="2800" b="1" dirty="0" smtClean="0">
                <a:latin typeface="Verdana"/>
                <a:cs typeface="Verdana"/>
              </a:rPr>
              <a:t>Mérés-konténer szűkítik a platform lehetőségeit</a:t>
            </a:r>
          </a:p>
          <a:p>
            <a:pPr>
              <a:buFontTx/>
              <a:buChar char="-"/>
            </a:pPr>
            <a:r>
              <a:rPr lang="hu-HU" sz="2800" b="1" dirty="0" smtClean="0">
                <a:latin typeface="Verdana"/>
                <a:cs typeface="Verdana"/>
              </a:rPr>
              <a:t>Saját jogosultság- és kvóta-kezelés</a:t>
            </a:r>
          </a:p>
          <a:p>
            <a:pPr>
              <a:buFontTx/>
              <a:buChar char="-"/>
            </a:pPr>
            <a:endParaRPr lang="hu-HU" sz="2800" b="1" dirty="0" smtClean="0"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1078329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err="1" smtClean="0"/>
              <a:t>Eg</a:t>
            </a:r>
            <a:r>
              <a:rPr lang="hu-HU" sz="3200" dirty="0" smtClean="0"/>
              <a:t>yszerű használat</a:t>
            </a:r>
            <a:endParaRPr lang="en-US" sz="3200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807" y="1025611"/>
            <a:ext cx="8752386" cy="58323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04021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err="1"/>
              <a:t>Eg</a:t>
            </a:r>
            <a:r>
              <a:rPr lang="hu-HU" sz="3200" dirty="0"/>
              <a:t>yszerű használat</a:t>
            </a:r>
            <a:endParaRPr lang="en-US" sz="3200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807" y="1025611"/>
            <a:ext cx="8752386" cy="58323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rame 2"/>
          <p:cNvSpPr/>
          <p:nvPr/>
        </p:nvSpPr>
        <p:spPr>
          <a:xfrm>
            <a:off x="457200" y="1917700"/>
            <a:ext cx="3898900" cy="368300"/>
          </a:xfrm>
          <a:prstGeom prst="frame">
            <a:avLst/>
          </a:prstGeom>
          <a:solidFill>
            <a:schemeClr val="accent3">
              <a:lumMod val="75000"/>
              <a:alpha val="81000"/>
            </a:schemeClr>
          </a:solidFill>
          <a:ln>
            <a:noFill/>
          </a:ln>
          <a:effectLst>
            <a:outerShdw sx="1000" sy="1000" algn="ctr" rotWithShape="0">
              <a:schemeClr val="bg1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Frame 5"/>
          <p:cNvSpPr/>
          <p:nvPr/>
        </p:nvSpPr>
        <p:spPr>
          <a:xfrm>
            <a:off x="457200" y="2616200"/>
            <a:ext cx="3898900" cy="368300"/>
          </a:xfrm>
          <a:prstGeom prst="frame">
            <a:avLst/>
          </a:prstGeom>
          <a:solidFill>
            <a:schemeClr val="accent3">
              <a:lumMod val="75000"/>
              <a:alpha val="81000"/>
            </a:schemeClr>
          </a:solidFill>
          <a:ln>
            <a:noFill/>
          </a:ln>
          <a:effectLst>
            <a:outerShdw sx="1000" sy="1000" algn="ctr" rotWithShape="0">
              <a:schemeClr val="bg1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Frame 6"/>
          <p:cNvSpPr/>
          <p:nvPr/>
        </p:nvSpPr>
        <p:spPr>
          <a:xfrm>
            <a:off x="609600" y="3429000"/>
            <a:ext cx="4305300" cy="368300"/>
          </a:xfrm>
          <a:prstGeom prst="frame">
            <a:avLst/>
          </a:prstGeom>
          <a:solidFill>
            <a:schemeClr val="accent3">
              <a:lumMod val="75000"/>
              <a:alpha val="81000"/>
            </a:schemeClr>
          </a:solidFill>
          <a:ln>
            <a:noFill/>
          </a:ln>
          <a:effectLst>
            <a:outerShdw sx="1000" sy="1000" algn="ctr" rotWithShape="0">
              <a:schemeClr val="bg1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Frame 8"/>
          <p:cNvSpPr/>
          <p:nvPr/>
        </p:nvSpPr>
        <p:spPr>
          <a:xfrm>
            <a:off x="762000" y="5892800"/>
            <a:ext cx="4305300" cy="368300"/>
          </a:xfrm>
          <a:prstGeom prst="frame">
            <a:avLst/>
          </a:prstGeom>
          <a:solidFill>
            <a:schemeClr val="accent3">
              <a:lumMod val="75000"/>
              <a:alpha val="81000"/>
            </a:schemeClr>
          </a:solidFill>
          <a:ln>
            <a:noFill/>
          </a:ln>
          <a:effectLst>
            <a:outerShdw sx="1000" sy="1000" algn="ctr" rotWithShape="0">
              <a:schemeClr val="bg1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3185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A </a:t>
            </a:r>
            <a:r>
              <a:rPr lang="en-US" sz="3200" dirty="0" err="1" smtClean="0"/>
              <a:t>DroidLab</a:t>
            </a:r>
            <a:r>
              <a:rPr lang="en-US" sz="3200" dirty="0" smtClean="0"/>
              <a:t> el</a:t>
            </a:r>
            <a:r>
              <a:rPr lang="hu-HU" sz="3200" smtClean="0"/>
              <a:t>őnyei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hu-HU" sz="2800" b="1" dirty="0" smtClean="0">
                <a:latin typeface="Verdana"/>
                <a:cs typeface="Verdana"/>
              </a:rPr>
              <a:t>Egyszerű mérés-fejlesztés</a:t>
            </a:r>
          </a:p>
          <a:p>
            <a:pPr>
              <a:buFontTx/>
              <a:buChar char="-"/>
            </a:pPr>
            <a:r>
              <a:rPr lang="hu-HU" sz="2800" b="1" dirty="0" smtClean="0">
                <a:latin typeface="Verdana"/>
                <a:cs typeface="Verdana"/>
              </a:rPr>
              <a:t>Mérések terjesztése meglévő felhasználóbázison</a:t>
            </a:r>
          </a:p>
          <a:p>
            <a:pPr>
              <a:buFontTx/>
              <a:buChar char="-"/>
            </a:pPr>
            <a:r>
              <a:rPr lang="hu-HU" sz="2800" b="1" dirty="0" smtClean="0">
                <a:latin typeface="Verdana"/>
                <a:cs typeface="Verdana"/>
              </a:rPr>
              <a:t>Mérések követése</a:t>
            </a:r>
          </a:p>
          <a:p>
            <a:pPr>
              <a:buFontTx/>
              <a:buChar char="-"/>
            </a:pPr>
            <a:r>
              <a:rPr lang="hu-HU" sz="2800" b="1" dirty="0">
                <a:latin typeface="Verdana"/>
                <a:cs typeface="Verdana"/>
              </a:rPr>
              <a:t>Nem kell saját </a:t>
            </a:r>
            <a:r>
              <a:rPr lang="hu-HU" sz="2800" b="1" dirty="0" smtClean="0">
                <a:latin typeface="Verdana"/>
                <a:cs typeface="Verdana"/>
              </a:rPr>
              <a:t>infrastruktúra a mérési adatok begyűjtéséhez</a:t>
            </a:r>
            <a:endParaRPr lang="hu-HU" sz="2800" b="1" dirty="0"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1820873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136900"/>
            <a:ext cx="8229600" cy="2530929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hu-HU" sz="2800" b="1" dirty="0" smtClean="0">
                <a:latin typeface="Verdana"/>
                <a:cs typeface="Verdana"/>
              </a:rPr>
              <a:t>Köszönöm a figyelmet!</a:t>
            </a:r>
            <a:endParaRPr lang="en-US" sz="2800" b="1" dirty="0" smtClean="0">
              <a:latin typeface="Verdana"/>
              <a:cs typeface="Verdana"/>
            </a:endParaRPr>
          </a:p>
          <a:p>
            <a:pPr marL="0" indent="0" algn="ctr">
              <a:buNone/>
            </a:pPr>
            <a:endParaRPr lang="en-US" sz="2800" b="1" dirty="0">
              <a:latin typeface="Verdana"/>
              <a:cs typeface="Verdana"/>
            </a:endParaRPr>
          </a:p>
          <a:p>
            <a:pPr marL="0" indent="0" algn="ctr">
              <a:buNone/>
            </a:pPr>
            <a:r>
              <a:rPr lang="en-US" sz="2800" u="sng" dirty="0" smtClean="0">
                <a:latin typeface="Verdana"/>
                <a:cs typeface="Verdana"/>
              </a:rPr>
              <a:t>http://</a:t>
            </a:r>
            <a:r>
              <a:rPr lang="hu-HU" sz="2800" u="sng" dirty="0" smtClean="0">
                <a:latin typeface="Verdana"/>
                <a:cs typeface="Verdana"/>
              </a:rPr>
              <a:t>droidlab.tmit.bme.hu</a:t>
            </a:r>
            <a:endParaRPr lang="en-US" sz="2800" u="sng" dirty="0" smtClean="0">
              <a:latin typeface="Verdana"/>
              <a:cs typeface="Verdana"/>
            </a:endParaRPr>
          </a:p>
          <a:p>
            <a:pPr marL="0" indent="0" algn="ctr">
              <a:buNone/>
            </a:pPr>
            <a:r>
              <a:rPr lang="en-US" sz="2800" u="sng" dirty="0">
                <a:latin typeface="Verdana"/>
                <a:cs typeface="Verdana"/>
              </a:rPr>
              <a:t>http://</a:t>
            </a:r>
            <a:r>
              <a:rPr lang="hu-HU" sz="2800" u="sng" dirty="0" smtClean="0">
                <a:latin typeface="Verdana"/>
                <a:cs typeface="Verdana"/>
              </a:rPr>
              <a:t>droidlab</a:t>
            </a:r>
            <a:r>
              <a:rPr lang="en-US" sz="2800" u="sng" dirty="0" smtClean="0">
                <a:latin typeface="Verdana"/>
                <a:cs typeface="Verdana"/>
              </a:rPr>
              <a:t>portal.appspot.com</a:t>
            </a:r>
            <a:endParaRPr lang="hu-HU" sz="2800" u="sng" dirty="0" smtClean="0">
              <a:latin typeface="Verdana"/>
              <a:cs typeface="Verdana"/>
            </a:endParaRPr>
          </a:p>
          <a:p>
            <a:pPr marL="0" indent="0" algn="ctr">
              <a:buNone/>
            </a:pPr>
            <a:r>
              <a:rPr lang="hu-HU" sz="2800" dirty="0" smtClean="0">
                <a:latin typeface="Verdana"/>
                <a:cs typeface="Verdana"/>
              </a:rPr>
              <a:t>lajtha.balazs</a:t>
            </a:r>
            <a:r>
              <a:rPr lang="en-US" sz="2800" dirty="0">
                <a:latin typeface="Verdana"/>
                <a:cs typeface="Verdana"/>
              </a:rPr>
              <a:t>@tmit.bme.hu</a:t>
            </a:r>
            <a:endParaRPr lang="hu-HU" sz="2800" dirty="0">
              <a:latin typeface="Verdana"/>
              <a:cs typeface="Verdana"/>
            </a:endParaRPr>
          </a:p>
          <a:p>
            <a:pPr marL="0" indent="0" algn="ctr">
              <a:buNone/>
            </a:pPr>
            <a:endParaRPr lang="hu-HU" sz="2800" b="1" dirty="0" smtClean="0"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697105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sz="3200" dirty="0" smtClean="0"/>
              <a:t>Crowd Sourcing</a:t>
            </a:r>
            <a:endParaRPr lang="en-US" sz="3200" dirty="0"/>
          </a:p>
        </p:txBody>
      </p:sp>
      <p:pic>
        <p:nvPicPr>
          <p:cNvPr id="5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656" y="1517093"/>
            <a:ext cx="5421653" cy="3981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06250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sz="3200" dirty="0" smtClean="0"/>
              <a:t>Crowd Sourcing</a:t>
            </a:r>
            <a:endParaRPr lang="en-US" sz="3200" dirty="0"/>
          </a:p>
        </p:txBody>
      </p:sp>
      <p:pic>
        <p:nvPicPr>
          <p:cNvPr id="5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656" y="1517093"/>
            <a:ext cx="5421653" cy="3981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050" name="Picture 2" descr="http://www.photoshopgurus.com/forum/attachments/photoshop-newbies/38736d1383852227t-help-making-icons-photoshop-skype-ic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2881484"/>
            <a:ext cx="2438400" cy="2471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981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sz="3200" dirty="0" smtClean="0"/>
              <a:t>Crowd Sourcing</a:t>
            </a:r>
            <a:endParaRPr lang="en-US" sz="3200" dirty="0"/>
          </a:p>
        </p:txBody>
      </p:sp>
      <p:pic>
        <p:nvPicPr>
          <p:cNvPr id="5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656" y="1517093"/>
            <a:ext cx="5421653" cy="3981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050" name="Picture 2" descr="http://www.photoshopgurus.com/forum/attachments/photoshop-newbies/38736d1383852227t-help-making-icons-photoshop-skype-ic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2881484"/>
            <a:ext cx="2438400" cy="2471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5309" y="1517093"/>
            <a:ext cx="2438400" cy="243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06250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sz="3200" dirty="0" smtClean="0"/>
              <a:t>Crowd Sourcing</a:t>
            </a:r>
            <a:endParaRPr lang="en-US" sz="3200" dirty="0"/>
          </a:p>
        </p:txBody>
      </p:sp>
      <p:pic>
        <p:nvPicPr>
          <p:cNvPr id="5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656" y="1517093"/>
            <a:ext cx="5421653" cy="3981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050" name="Picture 2" descr="http://www.photoshopgurus.com/forum/attachments/photoshop-newbies/38736d1383852227t-help-making-icons-photoshop-skype-ic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2881484"/>
            <a:ext cx="2438400" cy="2471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5309" y="1517093"/>
            <a:ext cx="2438400" cy="243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052" name="Picture 4" descr="http://blogs.nature.com/spoonful/files/2012/04/foldit-pic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4482" y="813659"/>
            <a:ext cx="4069081" cy="2473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6250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sz="3200" dirty="0" smtClean="0"/>
              <a:t>Crowd Sourcing</a:t>
            </a:r>
            <a:endParaRPr lang="en-US" sz="3200" dirty="0"/>
          </a:p>
        </p:txBody>
      </p:sp>
      <p:pic>
        <p:nvPicPr>
          <p:cNvPr id="5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656" y="1517093"/>
            <a:ext cx="5421653" cy="3981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050" name="Picture 2" descr="http://www.photoshopgurus.com/forum/attachments/photoshop-newbies/38736d1383852227t-help-making-icons-photoshop-skype-ic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2881484"/>
            <a:ext cx="2438400" cy="2471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5309" y="1517093"/>
            <a:ext cx="2438400" cy="243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052" name="Picture 4" descr="http://blogs.nature.com/spoonful/files/2012/04/foldit-pic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4482" y="813659"/>
            <a:ext cx="4069081" cy="2473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4735" y="4247893"/>
            <a:ext cx="2619375" cy="904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06250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sz="3200" dirty="0" smtClean="0"/>
              <a:t>Crowd Sourcing</a:t>
            </a:r>
            <a:endParaRPr lang="en-US" sz="3200" dirty="0"/>
          </a:p>
        </p:txBody>
      </p:sp>
      <p:pic>
        <p:nvPicPr>
          <p:cNvPr id="5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656" y="1517093"/>
            <a:ext cx="5421653" cy="3981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050" name="Picture 2" descr="http://www.photoshopgurus.com/forum/attachments/photoshop-newbies/38736d1383852227t-help-making-icons-photoshop-skype-ic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2881484"/>
            <a:ext cx="2438400" cy="2471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5309" y="1517093"/>
            <a:ext cx="2438400" cy="243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052" name="Picture 4" descr="http://blogs.nature.com/spoonful/files/2012/04/foldit-pic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4482" y="813659"/>
            <a:ext cx="4069081" cy="2473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4735" y="4247893"/>
            <a:ext cx="2619375" cy="904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7956" y="1738484"/>
            <a:ext cx="4572000" cy="228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06250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308</TotalTime>
  <Words>443</Words>
  <Application>Microsoft Office PowerPoint</Application>
  <PresentationFormat>On-screen Show (4:3)</PresentationFormat>
  <Paragraphs>221</Paragraphs>
  <Slides>39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0" baseType="lpstr">
      <vt:lpstr>Office Theme</vt:lpstr>
      <vt:lpstr>Használd a telefonom!</vt:lpstr>
      <vt:lpstr>Crowd Sourcing</vt:lpstr>
      <vt:lpstr>Crowd Sourcing</vt:lpstr>
      <vt:lpstr>Crowd Sourcing</vt:lpstr>
      <vt:lpstr>Crowd Sourcing</vt:lpstr>
      <vt:lpstr>Crowd Sourcing</vt:lpstr>
      <vt:lpstr>Crowd Sourcing</vt:lpstr>
      <vt:lpstr>Crowd Sourcing</vt:lpstr>
      <vt:lpstr>Crowd Sourcing</vt:lpstr>
      <vt:lpstr>Crowd Sensing</vt:lpstr>
      <vt:lpstr>Érzékelés okostelefonnal</vt:lpstr>
      <vt:lpstr>Érzékelés okostelefonnal</vt:lpstr>
      <vt:lpstr>Mobil szenzorok</vt:lpstr>
      <vt:lpstr>Mobil szenzorok</vt:lpstr>
      <vt:lpstr>Mobil szenzorok</vt:lpstr>
      <vt:lpstr>Mobil szenzorok</vt:lpstr>
      <vt:lpstr>Mobil szenzorok</vt:lpstr>
      <vt:lpstr>Mobil szenzorok</vt:lpstr>
      <vt:lpstr>Szcenáriók</vt:lpstr>
      <vt:lpstr>Szcenáriók</vt:lpstr>
      <vt:lpstr>Szcenáriók</vt:lpstr>
      <vt:lpstr>Szcenáriók</vt:lpstr>
      <vt:lpstr>Szcenáriók</vt:lpstr>
      <vt:lpstr>Szcenáriók</vt:lpstr>
      <vt:lpstr>Szcenáriók</vt:lpstr>
      <vt:lpstr>Mérjünk telefonon!</vt:lpstr>
      <vt:lpstr>Mérjünk telefonon!</vt:lpstr>
      <vt:lpstr>Mérjünk telefonon!</vt:lpstr>
      <vt:lpstr>Mérjünk telefonon!</vt:lpstr>
      <vt:lpstr>Mérjünk telefonon!</vt:lpstr>
      <vt:lpstr>DroidLab</vt:lpstr>
      <vt:lpstr>DroidLab</vt:lpstr>
      <vt:lpstr>DroidLab</vt:lpstr>
      <vt:lpstr>DroidLab felépítése</vt:lpstr>
      <vt:lpstr>Személyes adatok védelme</vt:lpstr>
      <vt:lpstr>Egyszerű használat</vt:lpstr>
      <vt:lpstr>Egyszerű használat</vt:lpstr>
      <vt:lpstr>A DroidLab előnyei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Címsor</dc:title>
  <dc:creator>pj</dc:creator>
  <cp:lastModifiedBy>Lajtha András Balázs</cp:lastModifiedBy>
  <cp:revision>69</cp:revision>
  <cp:lastPrinted>2014-05-23T15:39:46Z</cp:lastPrinted>
  <dcterms:created xsi:type="dcterms:W3CDTF">2013-07-02T12:28:50Z</dcterms:created>
  <dcterms:modified xsi:type="dcterms:W3CDTF">2014-06-03T06:28:51Z</dcterms:modified>
</cp:coreProperties>
</file>